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33"/>
  </p:notesMasterIdLst>
  <p:sldIdLst>
    <p:sldId id="256" r:id="rId5"/>
    <p:sldId id="259" r:id="rId6"/>
    <p:sldId id="260" r:id="rId7"/>
    <p:sldId id="290" r:id="rId8"/>
    <p:sldId id="261" r:id="rId9"/>
    <p:sldId id="275" r:id="rId10"/>
    <p:sldId id="287" r:id="rId11"/>
    <p:sldId id="288" r:id="rId12"/>
    <p:sldId id="258" r:id="rId13"/>
    <p:sldId id="308" r:id="rId14"/>
    <p:sldId id="310" r:id="rId15"/>
    <p:sldId id="311" r:id="rId16"/>
    <p:sldId id="312" r:id="rId17"/>
    <p:sldId id="265" r:id="rId18"/>
    <p:sldId id="313" r:id="rId19"/>
    <p:sldId id="273" r:id="rId20"/>
    <p:sldId id="309" r:id="rId21"/>
    <p:sldId id="298" r:id="rId22"/>
    <p:sldId id="304" r:id="rId23"/>
    <p:sldId id="296" r:id="rId24"/>
    <p:sldId id="293" r:id="rId25"/>
    <p:sldId id="294" r:id="rId26"/>
    <p:sldId id="306" r:id="rId27"/>
    <p:sldId id="303" r:id="rId28"/>
    <p:sldId id="305" r:id="rId29"/>
    <p:sldId id="314" r:id="rId30"/>
    <p:sldId id="315" r:id="rId31"/>
    <p:sldId id="262" r:id="rId32"/>
  </p:sldIdLst>
  <p:sldSz cx="9144000" cy="5143500" type="screen16x9"/>
  <p:notesSz cx="6858000" cy="9144000"/>
  <p:embeddedFontLst>
    <p:embeddedFont>
      <p:font typeface="SimSun" panose="02010600030101010101" pitchFamily="2" charset="-122"/>
      <p:regular r:id="rId34"/>
    </p:embeddedFont>
    <p:embeddedFont>
      <p:font typeface="Chivo" panose="020B0604020202020204" charset="0"/>
      <p:regular r:id="rId35"/>
      <p:bold r:id="rId36"/>
      <p:italic r:id="rId37"/>
      <p:boldItalic r:id="rId38"/>
    </p:embeddedFont>
    <p:embeddedFont>
      <p:font typeface="Chivo Black" panose="020B0604020202020204" charset="0"/>
      <p:bold r:id="rId39"/>
      <p:boldItalic r:id="rId40"/>
    </p:embeddedFont>
    <p:embeddedFont>
      <p:font typeface="Encode Sans Black" panose="020B0604020202020204" charset="0"/>
      <p:bold r:id="rId41"/>
    </p:embeddedFont>
    <p:embeddedFont>
      <p:font typeface="Nunito" panose="020B060402020202020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305FB-BB84-44FC-9469-1F48B37A4C27}" v="75" dt="2023-04-07T06:23:07.401"/>
  </p1510:revLst>
</p1510:revInfo>
</file>

<file path=ppt/tableStyles.xml><?xml version="1.0" encoding="utf-8"?>
<a:tblStyleLst xmlns:a="http://schemas.openxmlformats.org/drawingml/2006/main" def="{4BC507AD-AE87-4794-AD72-272B8B50E6E5}">
  <a:tblStyle styleId="{4BC507AD-AE87-4794-AD72-272B8B50E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8" autoAdjust="0"/>
  </p:normalViewPr>
  <p:slideViewPr>
    <p:cSldViewPr snapToGrid="0">
      <p:cViewPr varScale="1">
        <p:scale>
          <a:sx n="108" d="100"/>
          <a:sy n="108" d="100"/>
        </p:scale>
        <p:origin x="98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a:solidFill>
                  <a:schemeClr val="bg1"/>
                </a:solidFill>
              </a:rPr>
              <a:t>Accuracy</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Normal CNN model</c:v>
                </c:pt>
                <c:pt idx="1">
                  <c:v>Inception V3</c:v>
                </c:pt>
                <c:pt idx="2">
                  <c:v>Vgg16</c:v>
                </c:pt>
                <c:pt idx="3">
                  <c:v>Resnet 50</c:v>
                </c:pt>
              </c:strCache>
            </c:strRef>
          </c:cat>
          <c:val>
            <c:numRef>
              <c:f>Sheet1!$B$2:$B$5</c:f>
              <c:numCache>
                <c:formatCode>0.00%</c:formatCode>
                <c:ptCount val="4"/>
                <c:pt idx="0">
                  <c:v>0.91759999999999997</c:v>
                </c:pt>
                <c:pt idx="1">
                  <c:v>0.91679999999999995</c:v>
                </c:pt>
                <c:pt idx="2">
                  <c:v>0.90329999999999999</c:v>
                </c:pt>
                <c:pt idx="3">
                  <c:v>0.95679999999999998</c:v>
                </c:pt>
              </c:numCache>
            </c:numRef>
          </c:val>
          <c:extLst>
            <c:ext xmlns:c16="http://schemas.microsoft.com/office/drawing/2014/chart" uri="{C3380CC4-5D6E-409C-BE32-E72D297353CC}">
              <c16:uniqueId val="{00000000-76BE-4D9C-9872-C6802053EFE7}"/>
            </c:ext>
          </c:extLst>
        </c:ser>
        <c:dLbls>
          <c:dLblPos val="outEnd"/>
          <c:showLegendKey val="0"/>
          <c:showVal val="1"/>
          <c:showCatName val="0"/>
          <c:showSerName val="0"/>
          <c:showPercent val="0"/>
          <c:showBubbleSize val="0"/>
        </c:dLbls>
        <c:gapWidth val="444"/>
        <c:overlap val="-90"/>
        <c:axId val="847429855"/>
        <c:axId val="2142922847"/>
      </c:barChart>
      <c:catAx>
        <c:axId val="847429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bg1"/>
                </a:solidFill>
                <a:latin typeface="+mn-lt"/>
                <a:ea typeface="+mn-ea"/>
                <a:cs typeface="+mn-cs"/>
              </a:defRPr>
            </a:pPr>
            <a:endParaRPr lang="en-US"/>
          </a:p>
        </c:txPr>
        <c:crossAx val="2142922847"/>
        <c:crosses val="autoZero"/>
        <c:auto val="1"/>
        <c:lblAlgn val="ctr"/>
        <c:lblOffset val="100"/>
        <c:noMultiLvlLbl val="0"/>
      </c:catAx>
      <c:valAx>
        <c:axId val="2142922847"/>
        <c:scaling>
          <c:orientation val="minMax"/>
        </c:scaling>
        <c:delete val="1"/>
        <c:axPos val="l"/>
        <c:numFmt formatCode="0.00%" sourceLinked="1"/>
        <c:majorTickMark val="none"/>
        <c:minorTickMark val="none"/>
        <c:tickLblPos val="nextTo"/>
        <c:crossAx val="8474298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ea6dd92d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ea6dd92d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39eb166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39eb166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ea5635e891_0_17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ea5635e891_0_17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3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a5635e891_0_15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a5635e891_0_15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ea5635e891_0_17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ea5635e891_0_17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1673"/>
        <p:cNvGrpSpPr/>
        <p:nvPr/>
      </p:nvGrpSpPr>
      <p:grpSpPr>
        <a:xfrm>
          <a:off x="0" y="0"/>
          <a:ext cx="0" cy="0"/>
          <a:chOff x="0" y="0"/>
          <a:chExt cx="0" cy="0"/>
        </a:xfrm>
      </p:grpSpPr>
      <p:sp>
        <p:nvSpPr>
          <p:cNvPr id="1674" name="Google Shape;1674;p2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089854">
            <a:off x="6309346" y="3570247"/>
            <a:ext cx="616188" cy="1435212"/>
            <a:chOff x="4282175" y="3769050"/>
            <a:chExt cx="593975" cy="1383475"/>
          </a:xfrm>
        </p:grpSpPr>
        <p:sp>
          <p:nvSpPr>
            <p:cNvPr id="1676" name="Google Shape;1676;p25"/>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2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88" name="Google Shape;1688;p25"/>
          <p:cNvSpPr txBox="1">
            <a:spLocks noGrp="1"/>
          </p:cNvSpPr>
          <p:nvPr>
            <p:ph type="subTitle" idx="1"/>
          </p:nvPr>
        </p:nvSpPr>
        <p:spPr>
          <a:xfrm>
            <a:off x="5177575" y="2198675"/>
            <a:ext cx="3253200" cy="867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3" r:id="rId7"/>
    <p:sldLayoutId id="2147483666" r:id="rId8"/>
    <p:sldLayoutId id="2147483669" r:id="rId9"/>
    <p:sldLayoutId id="2147483670" r:id="rId10"/>
    <p:sldLayoutId id="2147483671" r:id="rId11"/>
    <p:sldLayoutId id="2147483672" r:id="rId12"/>
    <p:sldLayoutId id="2147483682" r:id="rId13"/>
    <p:sldLayoutId id="2147483683" r:id="rId14"/>
    <p:sldLayoutId id="214748368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lant-pathology-2020-fgvc7/dat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tensorflow.org/datasets/catalog/plant_village" TargetMode="External"/><Relationship Id="rId5" Type="http://schemas.openxmlformats.org/officeDocument/2006/relationships/hyperlink" Target="https://www.forestryimages.org/" TargetMode="External"/><Relationship Id="rId4" Type="http://schemas.openxmlformats.org/officeDocument/2006/relationships/hyperlink" Target="https://plantvillage.psu.ed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trilsbeek/citrus-leaves-prepared?select=citrus_leaves_prepared"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 Id="rId5" Type="http://schemas.openxmlformats.org/officeDocument/2006/relationships/hyperlink" Target="https://www.kaggle.com/code/saikiranpolu/maize-leaf-disease-detection-vgg16" TargetMode="External"/><Relationship Id="rId4" Type="http://schemas.openxmlformats.org/officeDocument/2006/relationships/hyperlink" Target="https://www.kaggle.com/datasets/moltean/frui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vbookshelf/rice-leaf-diseases"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8" name="Google Shape;3158;p42"/>
          <p:cNvSpPr txBox="1">
            <a:spLocks noGrp="1"/>
          </p:cNvSpPr>
          <p:nvPr>
            <p:ph type="subTitle" idx="1"/>
          </p:nvPr>
        </p:nvSpPr>
        <p:spPr>
          <a:xfrm>
            <a:off x="285781" y="3360736"/>
            <a:ext cx="4008217" cy="1871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C703"/>
              </a:buClr>
              <a:buSzPts val="1100"/>
              <a:buFont typeface="Arial"/>
              <a:buNone/>
            </a:pPr>
            <a:r>
              <a:rPr lang="en"/>
              <a:t>Team :</a:t>
            </a:r>
          </a:p>
          <a:p>
            <a:pPr marL="0" indent="0">
              <a:buClr>
                <a:srgbClr val="FFC703"/>
              </a:buClr>
              <a:buSzPts val="1100"/>
            </a:pPr>
            <a:r>
              <a:rPr lang="en" err="1"/>
              <a:t>Bisuraj</a:t>
            </a:r>
            <a:r>
              <a:rPr lang="en"/>
              <a:t> Sharma(20BCE2923) </a:t>
            </a:r>
          </a:p>
          <a:p>
            <a:pPr marL="0" lvl="0" indent="0" algn="l" rtl="0">
              <a:spcBef>
                <a:spcPts val="0"/>
              </a:spcBef>
              <a:spcAft>
                <a:spcPts val="0"/>
              </a:spcAft>
              <a:buClr>
                <a:srgbClr val="FFC703"/>
              </a:buClr>
              <a:buSzPts val="1100"/>
              <a:buFont typeface="Arial"/>
              <a:buNone/>
            </a:pPr>
            <a:r>
              <a:rPr lang="en"/>
              <a:t>Sumit Kumar Mandal(20BCE2885)</a:t>
            </a:r>
          </a:p>
          <a:p>
            <a:pPr marL="0" lvl="0" indent="0" algn="l" rtl="0">
              <a:spcBef>
                <a:spcPts val="0"/>
              </a:spcBef>
              <a:spcAft>
                <a:spcPts val="0"/>
              </a:spcAft>
              <a:buClr>
                <a:srgbClr val="FFC703"/>
              </a:buClr>
              <a:buSzPts val="1100"/>
              <a:buFont typeface="Arial"/>
              <a:buNone/>
            </a:pPr>
            <a:r>
              <a:rPr lang="en"/>
              <a:t>Ujjwal Tiwari(20BCE0415)</a:t>
            </a:r>
          </a:p>
          <a:p>
            <a:pPr marL="0" lvl="0" indent="0" algn="l" rtl="0">
              <a:spcBef>
                <a:spcPts val="0"/>
              </a:spcBef>
              <a:spcAft>
                <a:spcPts val="0"/>
              </a:spcAft>
              <a:buClr>
                <a:srgbClr val="FFC703"/>
              </a:buClr>
              <a:buSzPts val="1100"/>
              <a:buFont typeface="Arial"/>
              <a:buNone/>
            </a:pPr>
            <a:r>
              <a:rPr lang="en"/>
              <a:t>Bijan Shrestha(20BCE2904)</a:t>
            </a:r>
          </a:p>
          <a:p>
            <a:pPr marL="0" lvl="0" indent="0" algn="l" rtl="0">
              <a:spcBef>
                <a:spcPts val="0"/>
              </a:spcBef>
              <a:spcAft>
                <a:spcPts val="0"/>
              </a:spcAft>
              <a:buClr>
                <a:srgbClr val="FFC703"/>
              </a:buClr>
              <a:buSzPts val="1100"/>
              <a:buFont typeface="Arial"/>
              <a:buNone/>
            </a:pPr>
            <a:r>
              <a:rPr lang="en"/>
              <a:t>Anish Shrestha(20BCE2893)</a:t>
            </a:r>
            <a:endParaRPr/>
          </a:p>
        </p:txBody>
      </p:sp>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656561" y="506084"/>
            <a:ext cx="5762400" cy="1621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solidFill>
                  <a:srgbClr val="023831"/>
                </a:solidFill>
              </a:rPr>
              <a:t>AgriEasy</a:t>
            </a:r>
            <a:endParaRPr>
              <a:solidFill>
                <a:srgbClr val="023831"/>
              </a:solidFill>
            </a:endParaRPr>
          </a:p>
        </p:txBody>
      </p:sp>
      <p:sp>
        <p:nvSpPr>
          <p:cNvPr id="3162" name="Google Shape;3162;p42"/>
          <p:cNvSpPr/>
          <p:nvPr/>
        </p:nvSpPr>
        <p:spPr>
          <a:xfrm>
            <a:off x="707885" y="2060993"/>
            <a:ext cx="3239760" cy="40470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HARVESTING </a:t>
            </a:r>
            <a:r>
              <a:rPr lang="en-IN">
                <a:ln w="19050" cap="flat" cmpd="sng">
                  <a:solidFill>
                    <a:schemeClr val="lt1"/>
                  </a:solidFill>
                  <a:prstDash val="solid"/>
                  <a:round/>
                  <a:headEnd type="none" w="sm" len="sm"/>
                  <a:tailEnd type="none" w="sm" len="sm"/>
                </a:ln>
                <a:noFill/>
                <a:latin typeface="Encode Sans;900"/>
              </a:rPr>
              <a:t> THE FUTURE OF AGRICULTURE</a:t>
            </a:r>
            <a:endParaRPr b="0" i="0">
              <a:ln w="19050" cap="flat" cmpd="sng">
                <a:solidFill>
                  <a:schemeClr val="lt1"/>
                </a:solidFill>
                <a:prstDash val="solid"/>
                <a:round/>
                <a:headEnd type="none" w="sm" len="sm"/>
                <a:tailEnd type="none" w="sm" len="sm"/>
              </a:ln>
              <a:noFill/>
              <a:latin typeface="Encode Sans;900"/>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791;p49">
            <a:extLst>
              <a:ext uri="{FF2B5EF4-FFF2-40B4-BE49-F238E27FC236}">
                <a16:creationId xmlns:a16="http://schemas.microsoft.com/office/drawing/2014/main" id="{511D5510-28AE-BC4C-5D37-2FCCE6BD5C1F}"/>
              </a:ext>
            </a:extLst>
          </p:cNvPr>
          <p:cNvGrpSpPr/>
          <p:nvPr/>
        </p:nvGrpSpPr>
        <p:grpSpPr>
          <a:xfrm>
            <a:off x="95347" y="3710193"/>
            <a:ext cx="232227" cy="224218"/>
            <a:chOff x="-52450000" y="3584850"/>
            <a:chExt cx="300100" cy="318000"/>
          </a:xfrm>
        </p:grpSpPr>
        <p:sp>
          <p:nvSpPr>
            <p:cNvPr id="3" name="Google Shape;3792;p49">
              <a:extLst>
                <a:ext uri="{FF2B5EF4-FFF2-40B4-BE49-F238E27FC236}">
                  <a16:creationId xmlns:a16="http://schemas.microsoft.com/office/drawing/2014/main" id="{F772D6BD-A03D-ACB9-6751-69A743E9F4F2}"/>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93;p49">
              <a:extLst>
                <a:ext uri="{FF2B5EF4-FFF2-40B4-BE49-F238E27FC236}">
                  <a16:creationId xmlns:a16="http://schemas.microsoft.com/office/drawing/2014/main" id="{E5086090-164B-054A-67FB-6A1881E01EF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4;p49">
              <a:extLst>
                <a:ext uri="{FF2B5EF4-FFF2-40B4-BE49-F238E27FC236}">
                  <a16:creationId xmlns:a16="http://schemas.microsoft.com/office/drawing/2014/main" id="{FBF6E955-C9CB-6EC0-7D31-E088E2B9166B}"/>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95;p49">
              <a:extLst>
                <a:ext uri="{FF2B5EF4-FFF2-40B4-BE49-F238E27FC236}">
                  <a16:creationId xmlns:a16="http://schemas.microsoft.com/office/drawing/2014/main" id="{A58B1739-727C-9297-CF80-1C4C6E0C88C5}"/>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96;p49">
              <a:extLst>
                <a:ext uri="{FF2B5EF4-FFF2-40B4-BE49-F238E27FC236}">
                  <a16:creationId xmlns:a16="http://schemas.microsoft.com/office/drawing/2014/main" id="{63060E21-9B2B-6E8F-8727-2D2714DF30ED}"/>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97;p49">
              <a:extLst>
                <a:ext uri="{FF2B5EF4-FFF2-40B4-BE49-F238E27FC236}">
                  <a16:creationId xmlns:a16="http://schemas.microsoft.com/office/drawing/2014/main" id="{0607B851-CF2C-B80B-7507-B26FD6458038}"/>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8;p49">
              <a:extLst>
                <a:ext uri="{FF2B5EF4-FFF2-40B4-BE49-F238E27FC236}">
                  <a16:creationId xmlns:a16="http://schemas.microsoft.com/office/drawing/2014/main" id="{39069049-7CA0-0FB1-F469-C2C8D2718E6D}"/>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91;p49">
            <a:extLst>
              <a:ext uri="{FF2B5EF4-FFF2-40B4-BE49-F238E27FC236}">
                <a16:creationId xmlns:a16="http://schemas.microsoft.com/office/drawing/2014/main" id="{DD9428F3-3A39-1690-5A3D-41958A867369}"/>
              </a:ext>
            </a:extLst>
          </p:cNvPr>
          <p:cNvGrpSpPr/>
          <p:nvPr/>
        </p:nvGrpSpPr>
        <p:grpSpPr>
          <a:xfrm>
            <a:off x="109532" y="3973929"/>
            <a:ext cx="232227" cy="224218"/>
            <a:chOff x="-52450000" y="3584850"/>
            <a:chExt cx="300100" cy="318000"/>
          </a:xfrm>
        </p:grpSpPr>
        <p:sp>
          <p:nvSpPr>
            <p:cNvPr id="11" name="Google Shape;3792;p49">
              <a:extLst>
                <a:ext uri="{FF2B5EF4-FFF2-40B4-BE49-F238E27FC236}">
                  <a16:creationId xmlns:a16="http://schemas.microsoft.com/office/drawing/2014/main" id="{56174400-F152-14CC-EEE7-85FC65BF76CF}"/>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93;p49">
              <a:extLst>
                <a:ext uri="{FF2B5EF4-FFF2-40B4-BE49-F238E27FC236}">
                  <a16:creationId xmlns:a16="http://schemas.microsoft.com/office/drawing/2014/main" id="{76FC4332-B594-938F-C805-AD63B1B72955}"/>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4;p49">
              <a:extLst>
                <a:ext uri="{FF2B5EF4-FFF2-40B4-BE49-F238E27FC236}">
                  <a16:creationId xmlns:a16="http://schemas.microsoft.com/office/drawing/2014/main" id="{9B114BD4-EC23-AAD0-FBD8-1115A6F2C206}"/>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95;p49">
              <a:extLst>
                <a:ext uri="{FF2B5EF4-FFF2-40B4-BE49-F238E27FC236}">
                  <a16:creationId xmlns:a16="http://schemas.microsoft.com/office/drawing/2014/main" id="{5C490FE5-E2A8-08E1-DC73-6345BBBDE1E3}"/>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96;p49">
              <a:extLst>
                <a:ext uri="{FF2B5EF4-FFF2-40B4-BE49-F238E27FC236}">
                  <a16:creationId xmlns:a16="http://schemas.microsoft.com/office/drawing/2014/main" id="{E16A1F9D-41F5-45E2-9EE4-EE326898A0F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97;p49">
              <a:extLst>
                <a:ext uri="{FF2B5EF4-FFF2-40B4-BE49-F238E27FC236}">
                  <a16:creationId xmlns:a16="http://schemas.microsoft.com/office/drawing/2014/main" id="{BE5D1612-A30E-5BCC-278D-1E0D4AB0626D}"/>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98;p49">
              <a:extLst>
                <a:ext uri="{FF2B5EF4-FFF2-40B4-BE49-F238E27FC236}">
                  <a16:creationId xmlns:a16="http://schemas.microsoft.com/office/drawing/2014/main" id="{5F687803-C89D-1690-6032-CF1FAE4412C7}"/>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91;p49">
            <a:extLst>
              <a:ext uri="{FF2B5EF4-FFF2-40B4-BE49-F238E27FC236}">
                <a16:creationId xmlns:a16="http://schemas.microsoft.com/office/drawing/2014/main" id="{40D5801D-F453-9DF0-ED42-8847EA857048}"/>
              </a:ext>
            </a:extLst>
          </p:cNvPr>
          <p:cNvGrpSpPr/>
          <p:nvPr/>
        </p:nvGrpSpPr>
        <p:grpSpPr>
          <a:xfrm>
            <a:off x="114898" y="4226861"/>
            <a:ext cx="232227" cy="224218"/>
            <a:chOff x="-52450000" y="3584850"/>
            <a:chExt cx="300100" cy="318000"/>
          </a:xfrm>
        </p:grpSpPr>
        <p:sp>
          <p:nvSpPr>
            <p:cNvPr id="19" name="Google Shape;3792;p49">
              <a:extLst>
                <a:ext uri="{FF2B5EF4-FFF2-40B4-BE49-F238E27FC236}">
                  <a16:creationId xmlns:a16="http://schemas.microsoft.com/office/drawing/2014/main" id="{0293B6DE-3447-D057-1720-DB43B9CF0F35}"/>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93;p49">
              <a:extLst>
                <a:ext uri="{FF2B5EF4-FFF2-40B4-BE49-F238E27FC236}">
                  <a16:creationId xmlns:a16="http://schemas.microsoft.com/office/drawing/2014/main" id="{3919CB52-DAF3-F12E-559B-7B374797A8D7}"/>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94;p49">
              <a:extLst>
                <a:ext uri="{FF2B5EF4-FFF2-40B4-BE49-F238E27FC236}">
                  <a16:creationId xmlns:a16="http://schemas.microsoft.com/office/drawing/2014/main" id="{6B49A7C0-C66F-8D84-991F-61D5C5D105A1}"/>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95;p49">
              <a:extLst>
                <a:ext uri="{FF2B5EF4-FFF2-40B4-BE49-F238E27FC236}">
                  <a16:creationId xmlns:a16="http://schemas.microsoft.com/office/drawing/2014/main" id="{83DB4C33-50A3-C034-E4A9-7C708873BF44}"/>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6;p49">
              <a:extLst>
                <a:ext uri="{FF2B5EF4-FFF2-40B4-BE49-F238E27FC236}">
                  <a16:creationId xmlns:a16="http://schemas.microsoft.com/office/drawing/2014/main" id="{F962E64C-3678-0900-C1E4-3E385081DB5F}"/>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97;p49">
              <a:extLst>
                <a:ext uri="{FF2B5EF4-FFF2-40B4-BE49-F238E27FC236}">
                  <a16:creationId xmlns:a16="http://schemas.microsoft.com/office/drawing/2014/main" id="{FDCDC511-4880-ECFF-426C-CCE7A26F7B7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98;p49">
              <a:extLst>
                <a:ext uri="{FF2B5EF4-FFF2-40B4-BE49-F238E27FC236}">
                  <a16:creationId xmlns:a16="http://schemas.microsoft.com/office/drawing/2014/main" id="{73376997-5F48-6554-4E96-8B236210BDAC}"/>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791;p49">
            <a:extLst>
              <a:ext uri="{FF2B5EF4-FFF2-40B4-BE49-F238E27FC236}">
                <a16:creationId xmlns:a16="http://schemas.microsoft.com/office/drawing/2014/main" id="{54DB50FB-1275-4D05-51A1-DCE0B14D7D99}"/>
              </a:ext>
            </a:extLst>
          </p:cNvPr>
          <p:cNvGrpSpPr/>
          <p:nvPr/>
        </p:nvGrpSpPr>
        <p:grpSpPr>
          <a:xfrm>
            <a:off x="114898" y="4517074"/>
            <a:ext cx="232227" cy="224218"/>
            <a:chOff x="-52450000" y="3584850"/>
            <a:chExt cx="300100" cy="318000"/>
          </a:xfrm>
        </p:grpSpPr>
        <p:sp>
          <p:nvSpPr>
            <p:cNvPr id="27" name="Google Shape;3792;p49">
              <a:extLst>
                <a:ext uri="{FF2B5EF4-FFF2-40B4-BE49-F238E27FC236}">
                  <a16:creationId xmlns:a16="http://schemas.microsoft.com/office/drawing/2014/main" id="{9997DB59-1934-0829-08B0-B62207CBEC3E}"/>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93;p49">
              <a:extLst>
                <a:ext uri="{FF2B5EF4-FFF2-40B4-BE49-F238E27FC236}">
                  <a16:creationId xmlns:a16="http://schemas.microsoft.com/office/drawing/2014/main" id="{95CA09E7-6BED-FB1B-2316-5946A760B3AE}"/>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94;p49">
              <a:extLst>
                <a:ext uri="{FF2B5EF4-FFF2-40B4-BE49-F238E27FC236}">
                  <a16:creationId xmlns:a16="http://schemas.microsoft.com/office/drawing/2014/main" id="{757C95E3-DDCE-242F-7FD2-A019AC3E6DE9}"/>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95;p49">
              <a:extLst>
                <a:ext uri="{FF2B5EF4-FFF2-40B4-BE49-F238E27FC236}">
                  <a16:creationId xmlns:a16="http://schemas.microsoft.com/office/drawing/2014/main" id="{3C00715E-1FAC-AC59-5357-A8636CC127BC}"/>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6;p49">
              <a:extLst>
                <a:ext uri="{FF2B5EF4-FFF2-40B4-BE49-F238E27FC236}">
                  <a16:creationId xmlns:a16="http://schemas.microsoft.com/office/drawing/2014/main" id="{6E9E95F9-CE9B-C24D-6EBE-103BD27E2915}"/>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97;p49">
              <a:extLst>
                <a:ext uri="{FF2B5EF4-FFF2-40B4-BE49-F238E27FC236}">
                  <a16:creationId xmlns:a16="http://schemas.microsoft.com/office/drawing/2014/main" id="{30837E10-87E6-5DDB-0487-836D67AB7A8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8;p49">
              <a:extLst>
                <a:ext uri="{FF2B5EF4-FFF2-40B4-BE49-F238E27FC236}">
                  <a16:creationId xmlns:a16="http://schemas.microsoft.com/office/drawing/2014/main" id="{363C0EAB-EC12-8AC1-80A0-DB4B1A35CFC0}"/>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91;p49">
            <a:extLst>
              <a:ext uri="{FF2B5EF4-FFF2-40B4-BE49-F238E27FC236}">
                <a16:creationId xmlns:a16="http://schemas.microsoft.com/office/drawing/2014/main" id="{B6B3674D-B2C6-8FDF-A85E-2AA2829E50D9}"/>
              </a:ext>
            </a:extLst>
          </p:cNvPr>
          <p:cNvGrpSpPr/>
          <p:nvPr/>
        </p:nvGrpSpPr>
        <p:grpSpPr>
          <a:xfrm>
            <a:off x="113560" y="4792374"/>
            <a:ext cx="232227" cy="224218"/>
            <a:chOff x="-52450000" y="3584850"/>
            <a:chExt cx="300100" cy="318000"/>
          </a:xfrm>
        </p:grpSpPr>
        <p:sp>
          <p:nvSpPr>
            <p:cNvPr id="35" name="Google Shape;3792;p49">
              <a:extLst>
                <a:ext uri="{FF2B5EF4-FFF2-40B4-BE49-F238E27FC236}">
                  <a16:creationId xmlns:a16="http://schemas.microsoft.com/office/drawing/2014/main" id="{7EC35478-A5CF-2741-33F4-C02BA06D3A4D}"/>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93;p49">
              <a:extLst>
                <a:ext uri="{FF2B5EF4-FFF2-40B4-BE49-F238E27FC236}">
                  <a16:creationId xmlns:a16="http://schemas.microsoft.com/office/drawing/2014/main" id="{51738BCC-98E1-A7F1-8D79-35BD4431926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94;p49">
              <a:extLst>
                <a:ext uri="{FF2B5EF4-FFF2-40B4-BE49-F238E27FC236}">
                  <a16:creationId xmlns:a16="http://schemas.microsoft.com/office/drawing/2014/main" id="{9080500E-EAAC-9BA8-811A-49DB0A0244AC}"/>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95;p49">
              <a:extLst>
                <a:ext uri="{FF2B5EF4-FFF2-40B4-BE49-F238E27FC236}">
                  <a16:creationId xmlns:a16="http://schemas.microsoft.com/office/drawing/2014/main" id="{31708FE2-5FC9-84DD-8502-C4FFA00DF172}"/>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96;p49">
              <a:extLst>
                <a:ext uri="{FF2B5EF4-FFF2-40B4-BE49-F238E27FC236}">
                  <a16:creationId xmlns:a16="http://schemas.microsoft.com/office/drawing/2014/main" id="{A9806668-E9D8-B6EB-51BF-EB13C0D7330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7;p49">
              <a:extLst>
                <a:ext uri="{FF2B5EF4-FFF2-40B4-BE49-F238E27FC236}">
                  <a16:creationId xmlns:a16="http://schemas.microsoft.com/office/drawing/2014/main" id="{EDB8158D-14A0-0D66-FF7E-1855F15A5EDB}"/>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8;p49">
              <a:extLst>
                <a:ext uri="{FF2B5EF4-FFF2-40B4-BE49-F238E27FC236}">
                  <a16:creationId xmlns:a16="http://schemas.microsoft.com/office/drawing/2014/main" id="{94647364-4ED5-FD61-FD19-DFB3DB5B0E46}"/>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4" name="Google Shape;3534;p44"/>
          <p:cNvSpPr/>
          <p:nvPr/>
        </p:nvSpPr>
        <p:spPr>
          <a:xfrm>
            <a:off x="3756465" y="4646894"/>
            <a:ext cx="2492159" cy="267704"/>
          </a:xfrm>
          <a:prstGeom prst="rect">
            <a:avLst/>
          </a:prstGeom>
        </p:spPr>
        <p:txBody>
          <a:bodyPr lIns="91440" tIns="45720" rIns="91440" bIns="45720" numCol="1" anchor="t">
            <a:prstTxWarp prst="textPlain">
              <a:avLst/>
            </a:prstTxWarp>
          </a:bodyPr>
          <a:lstStyle/>
          <a:p>
            <a:pPr lvl="0" algn="ctr"/>
            <a:endParaRPr lang="en-IN" sz="2000" b="1" i="0" dirty="0">
              <a:ln w="19050" cap="flat" cmpd="sng">
                <a:solidFill>
                  <a:srgbClr val="FFFFFF"/>
                </a:solidFill>
                <a:prstDash val="solid"/>
                <a:round/>
                <a:headEnd type="none" w="sm" len="sm"/>
                <a:tailEnd type="none" w="sm" len="sm"/>
              </a:ln>
              <a:solidFill>
                <a:schemeClr val="bg1"/>
              </a:solidFill>
              <a:latin typeface="Chivo"/>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45673" y="4277123"/>
            <a:ext cx="2672375" cy="307777"/>
          </a:xfrm>
          <a:prstGeom prst="rect">
            <a:avLst/>
          </a:prstGeom>
          <a:noFill/>
        </p:spPr>
        <p:txBody>
          <a:bodyPr wrap="square" lIns="91440" tIns="45720" rIns="91440" bIns="45720" anchor="t">
            <a:spAutoFit/>
          </a:bodyPr>
          <a:lstStyle/>
          <a:p>
            <a:endParaRPr lang="en-IN">
              <a:solidFill>
                <a:schemeClr val="bg1"/>
              </a:solidFill>
            </a:endParaRPr>
          </a:p>
        </p:txBody>
      </p:sp>
      <p:graphicFrame>
        <p:nvGraphicFramePr>
          <p:cNvPr id="6" name="Table 5">
            <a:extLst>
              <a:ext uri="{FF2B5EF4-FFF2-40B4-BE49-F238E27FC236}">
                <a16:creationId xmlns:a16="http://schemas.microsoft.com/office/drawing/2014/main" id="{19FE4105-8830-8614-5870-AEB4F91E89A3}"/>
              </a:ext>
            </a:extLst>
          </p:cNvPr>
          <p:cNvGraphicFramePr>
            <a:graphicFrameLocks noGrp="1"/>
          </p:cNvGraphicFramePr>
          <p:nvPr>
            <p:extLst>
              <p:ext uri="{D42A27DB-BD31-4B8C-83A1-F6EECF244321}">
                <p14:modId xmlns:p14="http://schemas.microsoft.com/office/powerpoint/2010/main" val="3347115196"/>
              </p:ext>
            </p:extLst>
          </p:nvPr>
        </p:nvGraphicFramePr>
        <p:xfrm>
          <a:off x="1573233" y="1291689"/>
          <a:ext cx="5448300" cy="36669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3605722796"/>
                    </a:ext>
                  </a:extLst>
                </a:gridCol>
                <a:gridCol w="1285875">
                  <a:extLst>
                    <a:ext uri="{9D8B030D-6E8A-4147-A177-3AD203B41FA5}">
                      <a16:colId xmlns:a16="http://schemas.microsoft.com/office/drawing/2014/main" val="935303982"/>
                    </a:ext>
                  </a:extLst>
                </a:gridCol>
                <a:gridCol w="3086100">
                  <a:extLst>
                    <a:ext uri="{9D8B030D-6E8A-4147-A177-3AD203B41FA5}">
                      <a16:colId xmlns:a16="http://schemas.microsoft.com/office/drawing/2014/main" val="2884095236"/>
                    </a:ext>
                  </a:extLst>
                </a:gridCol>
              </a:tblGrid>
              <a:tr h="663924">
                <a:tc>
                  <a:txBody>
                    <a:bodyPr/>
                    <a:lstStyle/>
                    <a:p>
                      <a:pPr fontAlgn="t"/>
                      <a:endParaRPr lang="en-GB" dirty="0">
                        <a:solidFill>
                          <a:schemeClr val="bg1"/>
                        </a:solidFill>
                        <a:effectLst/>
                      </a:endParaRPr>
                    </a:p>
                    <a:p>
                      <a:pPr algn="just" rtl="0" fontAlgn="base"/>
                      <a:r>
                        <a:rPr lang="en-GB" sz="1000" dirty="0">
                          <a:solidFill>
                            <a:schemeClr val="bg1"/>
                          </a:solidFill>
                          <a:effectLst/>
                        </a:rPr>
                        <a:t>Class Name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Number of Samples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Challenges </a:t>
                      </a:r>
                      <a:endParaRPr lang="en-GB" dirty="0">
                        <a:solidFill>
                          <a:schemeClr val="bg1"/>
                        </a:solidFill>
                        <a:effectLst/>
                      </a:endParaRPr>
                    </a:p>
                  </a:txBody>
                  <a:tcPr/>
                </a:tc>
                <a:extLst>
                  <a:ext uri="{0D108BD9-81ED-4DB2-BD59-A6C34878D82A}">
                    <a16:rowId xmlns:a16="http://schemas.microsoft.com/office/drawing/2014/main" val="29069986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Apple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1447 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Fire blight, powdery mildew, apple scab </a:t>
                      </a:r>
                      <a:endParaRPr lang="en-GB" dirty="0">
                        <a:solidFill>
                          <a:schemeClr val="bg1"/>
                        </a:solidFill>
                        <a:effectLst/>
                      </a:endParaRPr>
                    </a:p>
                  </a:txBody>
                  <a:tcPr/>
                </a:tc>
                <a:extLst>
                  <a:ext uri="{0D108BD9-81ED-4DB2-BD59-A6C34878D82A}">
                    <a16:rowId xmlns:a16="http://schemas.microsoft.com/office/drawing/2014/main" val="3088409093"/>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Bell 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1754 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spot, anthracnose, Phytophthora blight </a:t>
                      </a:r>
                      <a:endParaRPr lang="en-GB" dirty="0">
                        <a:solidFill>
                          <a:schemeClr val="bg1"/>
                        </a:solidFill>
                        <a:effectLst/>
                      </a:endParaRPr>
                    </a:p>
                  </a:txBody>
                  <a:tcPr/>
                </a:tc>
                <a:extLst>
                  <a:ext uri="{0D108BD9-81ED-4DB2-BD59-A6C34878D82A}">
                    <a16:rowId xmlns:a16="http://schemas.microsoft.com/office/drawing/2014/main" val="2737779474"/>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Blueberry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Mummy berry, stem blight, rust </a:t>
                      </a:r>
                      <a:endParaRPr lang="en-GB" dirty="0">
                        <a:solidFill>
                          <a:schemeClr val="bg1"/>
                        </a:solidFill>
                        <a:effectLst/>
                      </a:endParaRPr>
                    </a:p>
                  </a:txBody>
                  <a:tcPr/>
                </a:tc>
                <a:extLst>
                  <a:ext uri="{0D108BD9-81ED-4DB2-BD59-A6C34878D82A}">
                    <a16:rowId xmlns:a16="http://schemas.microsoft.com/office/drawing/2014/main" val="1780957741"/>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Cherry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790 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Cherry leaf spot, brown rot, powdery mildew </a:t>
                      </a:r>
                      <a:endParaRPr lang="en-GB" dirty="0">
                        <a:solidFill>
                          <a:schemeClr val="bg1"/>
                        </a:solidFill>
                        <a:effectLst/>
                      </a:endParaRPr>
                    </a:p>
                  </a:txBody>
                  <a:tcPr/>
                </a:tc>
                <a:extLst>
                  <a:ext uri="{0D108BD9-81ED-4DB2-BD59-A6C34878D82A}">
                    <a16:rowId xmlns:a16="http://schemas.microsoft.com/office/drawing/2014/main" val="27682729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Corn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2267 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Corn smut, common rust, northern corn leaf blight </a:t>
                      </a:r>
                      <a:endParaRPr lang="en-GB" dirty="0">
                        <a:solidFill>
                          <a:schemeClr val="bg1"/>
                        </a:solidFill>
                        <a:effectLst/>
                      </a:endParaRPr>
                    </a:p>
                  </a:txBody>
                  <a:tcPr/>
                </a:tc>
                <a:extLst>
                  <a:ext uri="{0D108BD9-81ED-4DB2-BD59-A6C34878D82A}">
                    <a16:rowId xmlns:a16="http://schemas.microsoft.com/office/drawing/2014/main" val="89257981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Grape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2776 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Black rot, powdery mildew, downy mildew </a:t>
                      </a:r>
                      <a:endParaRPr lang="en-GB" dirty="0">
                        <a:solidFill>
                          <a:schemeClr val="bg1"/>
                        </a:solidFill>
                        <a:effectLst/>
                      </a:endParaRPr>
                    </a:p>
                  </a:txBody>
                  <a:tcPr/>
                </a:tc>
                <a:extLst>
                  <a:ext uri="{0D108BD9-81ED-4DB2-BD59-A6C34878D82A}">
                    <a16:rowId xmlns:a16="http://schemas.microsoft.com/office/drawing/2014/main" val="107353663"/>
                  </a:ext>
                </a:extLst>
              </a:tr>
            </a:tbl>
          </a:graphicData>
        </a:graphic>
      </p:graphicFrame>
    </p:spTree>
    <p:extLst>
      <p:ext uri="{BB962C8B-B14F-4D97-AF65-F5344CB8AC3E}">
        <p14:creationId xmlns:p14="http://schemas.microsoft.com/office/powerpoint/2010/main" val="188710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07E1-D714-BB0E-F28C-D1726810A649}"/>
              </a:ext>
            </a:extLst>
          </p:cNvPr>
          <p:cNvSpPr>
            <a:spLocks noGrp="1"/>
          </p:cNvSpPr>
          <p:nvPr>
            <p:ph type="title"/>
          </p:nvPr>
        </p:nvSpPr>
        <p:spPr/>
        <p:txBody>
          <a:bodyPr>
            <a:normAutofit fontScale="90000"/>
          </a:bodyPr>
          <a:lstStyle/>
          <a:p>
            <a:r>
              <a:rPr lang="en-GB" dirty="0"/>
              <a:t>DATASET USED</a:t>
            </a:r>
          </a:p>
        </p:txBody>
      </p:sp>
      <p:graphicFrame>
        <p:nvGraphicFramePr>
          <p:cNvPr id="5" name="Table 4">
            <a:extLst>
              <a:ext uri="{FF2B5EF4-FFF2-40B4-BE49-F238E27FC236}">
                <a16:creationId xmlns:a16="http://schemas.microsoft.com/office/drawing/2014/main" id="{C60820A0-0467-28FD-F370-56F7FD14624B}"/>
              </a:ext>
            </a:extLst>
          </p:cNvPr>
          <p:cNvGraphicFramePr>
            <a:graphicFrameLocks noGrp="1"/>
          </p:cNvGraphicFramePr>
          <p:nvPr>
            <p:extLst>
              <p:ext uri="{D42A27DB-BD31-4B8C-83A1-F6EECF244321}">
                <p14:modId xmlns:p14="http://schemas.microsoft.com/office/powerpoint/2010/main" val="1596171912"/>
              </p:ext>
            </p:extLst>
          </p:nvPr>
        </p:nvGraphicFramePr>
        <p:xfrm>
          <a:off x="1729097" y="1323851"/>
          <a:ext cx="5448300" cy="35052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41385037"/>
                    </a:ext>
                  </a:extLst>
                </a:gridCol>
                <a:gridCol w="1285875">
                  <a:extLst>
                    <a:ext uri="{9D8B030D-6E8A-4147-A177-3AD203B41FA5}">
                      <a16:colId xmlns:a16="http://schemas.microsoft.com/office/drawing/2014/main" val="1732119257"/>
                    </a:ext>
                  </a:extLst>
                </a:gridCol>
                <a:gridCol w="3086100">
                  <a:extLst>
                    <a:ext uri="{9D8B030D-6E8A-4147-A177-3AD203B41FA5}">
                      <a16:colId xmlns:a16="http://schemas.microsoft.com/office/drawing/2014/main" val="212314164"/>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Orange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550 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greening disease, citrus canker, black spot </a:t>
                      </a:r>
                      <a:endParaRPr lang="en-GB" dirty="0">
                        <a:solidFill>
                          <a:schemeClr val="bg1"/>
                        </a:solidFill>
                        <a:effectLst/>
                      </a:endParaRPr>
                    </a:p>
                  </a:txBody>
                  <a:tcPr/>
                </a:tc>
                <a:extLst>
                  <a:ext uri="{0D108BD9-81ED-4DB2-BD59-A6C34878D82A}">
                    <a16:rowId xmlns:a16="http://schemas.microsoft.com/office/drawing/2014/main" val="2186985684"/>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Other citrus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blackfly, citrus rust mite, root rot </a:t>
                      </a:r>
                      <a:endParaRPr lang="en-GB" dirty="0">
                        <a:solidFill>
                          <a:schemeClr val="bg1"/>
                        </a:solidFill>
                        <a:effectLst/>
                      </a:endParaRPr>
                    </a:p>
                  </a:txBody>
                  <a:tcPr/>
                </a:tc>
                <a:extLst>
                  <a:ext uri="{0D108BD9-81ED-4DB2-BD59-A6C34878D82A}">
                    <a16:rowId xmlns:a16="http://schemas.microsoft.com/office/drawing/2014/main" val="460304297"/>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2746 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Peach leaf curl, bacterial spot, brown rot </a:t>
                      </a:r>
                      <a:endParaRPr lang="en-GB" dirty="0">
                        <a:solidFill>
                          <a:schemeClr val="bg1"/>
                        </a:solidFill>
                        <a:effectLst/>
                      </a:endParaRPr>
                    </a:p>
                  </a:txBody>
                  <a:tcPr/>
                </a:tc>
                <a:extLst>
                  <a:ext uri="{0D108BD9-81ED-4DB2-BD59-A6C34878D82A}">
                    <a16:rowId xmlns:a16="http://schemas.microsoft.com/office/drawing/2014/main" val="1892885525"/>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leaf spot, blossom end rot, bacterial canker </a:t>
                      </a:r>
                      <a:endParaRPr lang="en-GB" dirty="0">
                        <a:solidFill>
                          <a:schemeClr val="bg1"/>
                        </a:solidFill>
                        <a:effectLst/>
                      </a:endParaRPr>
                    </a:p>
                  </a:txBody>
                  <a:tcPr/>
                </a:tc>
                <a:extLst>
                  <a:ext uri="{0D108BD9-81ED-4DB2-BD59-A6C34878D82A}">
                    <a16:rowId xmlns:a16="http://schemas.microsoft.com/office/drawing/2014/main" val="1562794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Potato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common scab </a:t>
                      </a:r>
                      <a:endParaRPr lang="en-GB" dirty="0">
                        <a:solidFill>
                          <a:schemeClr val="bg1"/>
                        </a:solidFill>
                        <a:effectLst/>
                      </a:endParaRPr>
                    </a:p>
                  </a:txBody>
                  <a:tcPr/>
                </a:tc>
                <a:extLst>
                  <a:ext uri="{0D108BD9-81ED-4DB2-BD59-A6C34878D82A}">
                    <a16:rowId xmlns:a16="http://schemas.microsoft.com/office/drawing/2014/main" val="195617924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Raspberry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216 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Raspberry leaf curl, cane blight, powdery mildew </a:t>
                      </a:r>
                      <a:endParaRPr lang="en-GB" dirty="0">
                        <a:solidFill>
                          <a:schemeClr val="bg1"/>
                        </a:solidFill>
                        <a:effectLst/>
                      </a:endParaRPr>
                    </a:p>
                  </a:txBody>
                  <a:tcPr/>
                </a:tc>
                <a:extLst>
                  <a:ext uri="{0D108BD9-81ED-4DB2-BD59-A6C34878D82A}">
                    <a16:rowId xmlns:a16="http://schemas.microsoft.com/office/drawing/2014/main" val="289644458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Soybean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509 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Soybean rust, brown stem rot, sudden death syndrome </a:t>
                      </a:r>
                      <a:endParaRPr lang="en-GB" dirty="0">
                        <a:solidFill>
                          <a:schemeClr val="bg1"/>
                        </a:solidFill>
                        <a:effectLst/>
                      </a:endParaRPr>
                    </a:p>
                  </a:txBody>
                  <a:tcPr/>
                </a:tc>
                <a:extLst>
                  <a:ext uri="{0D108BD9-81ED-4DB2-BD59-A6C34878D82A}">
                    <a16:rowId xmlns:a16="http://schemas.microsoft.com/office/drawing/2014/main" val="2599812073"/>
                  </a:ext>
                </a:extLst>
              </a:tr>
            </a:tbl>
          </a:graphicData>
        </a:graphic>
      </p:graphicFrame>
    </p:spTree>
    <p:extLst>
      <p:ext uri="{BB962C8B-B14F-4D97-AF65-F5344CB8AC3E}">
        <p14:creationId xmlns:p14="http://schemas.microsoft.com/office/powerpoint/2010/main" val="290181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2C3E-3A8E-2354-DD78-A8EB3C939A40}"/>
              </a:ext>
            </a:extLst>
          </p:cNvPr>
          <p:cNvSpPr>
            <a:spLocks noGrp="1"/>
          </p:cNvSpPr>
          <p:nvPr>
            <p:ph type="title"/>
          </p:nvPr>
        </p:nvSpPr>
        <p:spPr/>
        <p:txBody>
          <a:bodyPr>
            <a:normAutofit fontScale="90000"/>
          </a:bodyPr>
          <a:lstStyle/>
          <a:p>
            <a:r>
              <a:rPr lang="en-GB" dirty="0"/>
              <a:t>DATASET USED</a:t>
            </a:r>
            <a:br>
              <a:rPr lang="en-GB" dirty="0"/>
            </a:br>
            <a:endParaRPr lang="en-GB" dirty="0"/>
          </a:p>
        </p:txBody>
      </p:sp>
      <p:graphicFrame>
        <p:nvGraphicFramePr>
          <p:cNvPr id="5" name="Table 4">
            <a:extLst>
              <a:ext uri="{FF2B5EF4-FFF2-40B4-BE49-F238E27FC236}">
                <a16:creationId xmlns:a16="http://schemas.microsoft.com/office/drawing/2014/main" id="{A3F51101-417F-A546-91A0-C467AA9A7F7A}"/>
              </a:ext>
            </a:extLst>
          </p:cNvPr>
          <p:cNvGraphicFramePr>
            <a:graphicFrameLocks noGrp="1"/>
          </p:cNvGraphicFramePr>
          <p:nvPr>
            <p:extLst>
              <p:ext uri="{D42A27DB-BD31-4B8C-83A1-F6EECF244321}">
                <p14:modId xmlns:p14="http://schemas.microsoft.com/office/powerpoint/2010/main" val="2241445461"/>
              </p:ext>
            </p:extLst>
          </p:nvPr>
        </p:nvGraphicFramePr>
        <p:xfrm>
          <a:off x="1847850" y="1352550"/>
          <a:ext cx="5448300" cy="24384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239640088"/>
                    </a:ext>
                  </a:extLst>
                </a:gridCol>
                <a:gridCol w="1285875">
                  <a:extLst>
                    <a:ext uri="{9D8B030D-6E8A-4147-A177-3AD203B41FA5}">
                      <a16:colId xmlns:a16="http://schemas.microsoft.com/office/drawing/2014/main" val="787484577"/>
                    </a:ext>
                  </a:extLst>
                </a:gridCol>
                <a:gridCol w="3086100">
                  <a:extLst>
                    <a:ext uri="{9D8B030D-6E8A-4147-A177-3AD203B41FA5}">
                      <a16:colId xmlns:a16="http://schemas.microsoft.com/office/drawing/2014/main" val="2915979737"/>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Spinach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203 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Downy mildew, white rust, leaf miner </a:t>
                      </a:r>
                      <a:endParaRPr lang="en-GB" dirty="0">
                        <a:solidFill>
                          <a:schemeClr val="bg1"/>
                        </a:solidFill>
                        <a:effectLst/>
                      </a:endParaRPr>
                    </a:p>
                  </a:txBody>
                  <a:tcPr/>
                </a:tc>
                <a:extLst>
                  <a:ext uri="{0D108BD9-81ED-4DB2-BD59-A6C34878D82A}">
                    <a16:rowId xmlns:a16="http://schemas.microsoft.com/office/drawing/2014/main" val="424184597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Squash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814 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downy mildew, bacterial wilt </a:t>
                      </a:r>
                      <a:endParaRPr lang="en-GB" dirty="0">
                        <a:solidFill>
                          <a:schemeClr val="bg1"/>
                        </a:solidFill>
                        <a:effectLst/>
                      </a:endParaRPr>
                    </a:p>
                  </a:txBody>
                  <a:tcPr/>
                </a:tc>
                <a:extLst>
                  <a:ext uri="{0D108BD9-81ED-4DB2-BD59-A6C34878D82A}">
                    <a16:rowId xmlns:a16="http://schemas.microsoft.com/office/drawing/2014/main" val="289302068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Strawberry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1463 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a:t>
                      </a:r>
                      <a:r>
                        <a:rPr lang="en-GB" sz="1000" dirty="0" err="1">
                          <a:solidFill>
                            <a:schemeClr val="bg1"/>
                          </a:solidFill>
                          <a:effectLst/>
                        </a:rPr>
                        <a:t>gray</a:t>
                      </a:r>
                      <a:r>
                        <a:rPr lang="en-GB" sz="1000" dirty="0">
                          <a:solidFill>
                            <a:schemeClr val="bg1"/>
                          </a:solidFill>
                          <a:effectLst/>
                        </a:rPr>
                        <a:t> </a:t>
                      </a:r>
                      <a:r>
                        <a:rPr lang="en-GB" sz="1000" dirty="0" err="1">
                          <a:solidFill>
                            <a:schemeClr val="bg1"/>
                          </a:solidFill>
                          <a:effectLst/>
                        </a:rPr>
                        <a:t>mold</a:t>
                      </a:r>
                      <a:r>
                        <a:rPr lang="en-GB" sz="1000" dirty="0">
                          <a:solidFill>
                            <a:schemeClr val="bg1"/>
                          </a:solidFill>
                          <a:effectLst/>
                        </a:rPr>
                        <a:t>, verticillium wilt </a:t>
                      </a:r>
                      <a:endParaRPr lang="en-GB" dirty="0">
                        <a:solidFill>
                          <a:schemeClr val="bg1"/>
                        </a:solidFill>
                        <a:effectLst/>
                      </a:endParaRPr>
                    </a:p>
                  </a:txBody>
                  <a:tcPr/>
                </a:tc>
                <a:extLst>
                  <a:ext uri="{0D108BD9-81ED-4DB2-BD59-A6C34878D82A}">
                    <a16:rowId xmlns:a16="http://schemas.microsoft.com/office/drawing/2014/main" val="543941243"/>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1591 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a:t>
                      </a:r>
                      <a:r>
                        <a:rPr lang="en-GB" sz="1000" dirty="0" err="1">
                          <a:solidFill>
                            <a:schemeClr val="bg1"/>
                          </a:solidFill>
                          <a:effectLst/>
                        </a:rPr>
                        <a:t>septoria</a:t>
                      </a:r>
                      <a:r>
                        <a:rPr lang="en-GB" sz="1000" dirty="0">
                          <a:solidFill>
                            <a:schemeClr val="bg1"/>
                          </a:solidFill>
                          <a:effectLst/>
                        </a:rPr>
                        <a:t> leaf spot </a:t>
                      </a:r>
                      <a:endParaRPr lang="en-GB" dirty="0">
                        <a:solidFill>
                          <a:schemeClr val="bg1"/>
                        </a:solidFill>
                        <a:effectLst/>
                      </a:endParaRPr>
                    </a:p>
                  </a:txBody>
                  <a:tcPr/>
                </a:tc>
                <a:extLst>
                  <a:ext uri="{0D108BD9-81ED-4DB2-BD59-A6C34878D82A}">
                    <a16:rowId xmlns:a16="http://schemas.microsoft.com/office/drawing/2014/main" val="9792493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(leaf)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138 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Yellow leaf curl virus, bacterial speck, bacterial spot </a:t>
                      </a:r>
                      <a:endParaRPr lang="en-GB" dirty="0">
                        <a:solidFill>
                          <a:schemeClr val="bg1"/>
                        </a:solidFill>
                        <a:effectLst/>
                      </a:endParaRPr>
                    </a:p>
                  </a:txBody>
                  <a:tcPr/>
                </a:tc>
                <a:extLst>
                  <a:ext uri="{0D108BD9-81ED-4DB2-BD59-A6C34878D82A}">
                    <a16:rowId xmlns:a16="http://schemas.microsoft.com/office/drawing/2014/main" val="3662954016"/>
                  </a:ext>
                </a:extLst>
              </a:tr>
            </a:tbl>
          </a:graphicData>
        </a:graphic>
      </p:graphicFrame>
    </p:spTree>
    <p:extLst>
      <p:ext uri="{BB962C8B-B14F-4D97-AF65-F5344CB8AC3E}">
        <p14:creationId xmlns:p14="http://schemas.microsoft.com/office/powerpoint/2010/main" val="20294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F778-F382-AE7D-C8D1-159C94FF1552}"/>
              </a:ext>
            </a:extLst>
          </p:cNvPr>
          <p:cNvSpPr>
            <a:spLocks noGrp="1"/>
          </p:cNvSpPr>
          <p:nvPr>
            <p:ph type="title"/>
          </p:nvPr>
        </p:nvSpPr>
        <p:spPr/>
        <p:txBody>
          <a:bodyPr>
            <a:normAutofit fontScale="90000"/>
          </a:bodyPr>
          <a:lstStyle/>
          <a:p>
            <a:r>
              <a:rPr lang="en-GB" dirty="0"/>
              <a:t>DATASET USED</a:t>
            </a:r>
          </a:p>
        </p:txBody>
      </p:sp>
      <p:pic>
        <p:nvPicPr>
          <p:cNvPr id="4" name="Picture 4" descr="A picture containing grass&#10;&#10;Description automatically generated">
            <a:extLst>
              <a:ext uri="{FF2B5EF4-FFF2-40B4-BE49-F238E27FC236}">
                <a16:creationId xmlns:a16="http://schemas.microsoft.com/office/drawing/2014/main" id="{5FD732ED-7F69-B23E-7548-2D9C7DB48FA8}"/>
              </a:ext>
            </a:extLst>
          </p:cNvPr>
          <p:cNvPicPr>
            <a:picLocks noChangeAspect="1"/>
          </p:cNvPicPr>
          <p:nvPr/>
        </p:nvPicPr>
        <p:blipFill>
          <a:blip r:embed="rId2"/>
          <a:stretch>
            <a:fillRect/>
          </a:stretch>
        </p:blipFill>
        <p:spPr>
          <a:xfrm>
            <a:off x="2337711" y="1862902"/>
            <a:ext cx="4752975" cy="2933700"/>
          </a:xfrm>
          <a:prstGeom prst="rect">
            <a:avLst/>
          </a:prstGeom>
        </p:spPr>
      </p:pic>
      <p:sp>
        <p:nvSpPr>
          <p:cNvPr id="5" name="TextBox 4">
            <a:extLst>
              <a:ext uri="{FF2B5EF4-FFF2-40B4-BE49-F238E27FC236}">
                <a16:creationId xmlns:a16="http://schemas.microsoft.com/office/drawing/2014/main" id="{48E7755C-9091-1F5A-DCC0-39CB8579BF7F}"/>
              </a:ext>
            </a:extLst>
          </p:cNvPr>
          <p:cNvSpPr txBox="1"/>
          <p:nvPr/>
        </p:nvSpPr>
        <p:spPr>
          <a:xfrm>
            <a:off x="1211283" y="1467345"/>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1200" b="1" dirty="0">
                <a:solidFill>
                  <a:schemeClr val="bg1"/>
                </a:solidFill>
                <a:latin typeface="Times New Roman"/>
                <a:cs typeface="Segoe UI"/>
              </a:rPr>
              <a:t>Sample Images:</a:t>
            </a:r>
            <a:r>
              <a:rPr lang="en-GB" sz="1200" dirty="0">
                <a:solidFill>
                  <a:schemeClr val="bg1"/>
                </a:solidFill>
                <a:latin typeface="Times New Roman"/>
                <a:cs typeface="Times New Roman"/>
              </a:rPr>
              <a:t> </a:t>
            </a:r>
          </a:p>
          <a:p>
            <a:pPr algn="ctr"/>
            <a:endParaRPr lang="en-GB" dirty="0">
              <a:solidFill>
                <a:schemeClr val="bg1"/>
              </a:solidFill>
              <a:latin typeface="Segoe UI"/>
              <a:cs typeface="Segoe UI"/>
            </a:endParaRPr>
          </a:p>
        </p:txBody>
      </p:sp>
    </p:spTree>
    <p:extLst>
      <p:ext uri="{BB962C8B-B14F-4D97-AF65-F5344CB8AC3E}">
        <p14:creationId xmlns:p14="http://schemas.microsoft.com/office/powerpoint/2010/main" val="4125804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51"/>
          <p:cNvSpPr/>
          <p:nvPr/>
        </p:nvSpPr>
        <p:spPr>
          <a:xfrm>
            <a:off x="832016" y="3484668"/>
            <a:ext cx="34332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1"/>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PERFORMANCE MEASURE</a:t>
            </a:r>
            <a:endParaRPr dirty="0"/>
          </a:p>
        </p:txBody>
      </p:sp>
      <p:sp>
        <p:nvSpPr>
          <p:cNvPr id="3844" name="Google Shape;3844;p51"/>
          <p:cNvSpPr txBox="1">
            <a:spLocks noGrp="1"/>
          </p:cNvSpPr>
          <p:nvPr>
            <p:ph type="subTitle" idx="1"/>
          </p:nvPr>
        </p:nvSpPr>
        <p:spPr>
          <a:xfrm>
            <a:off x="5177575" y="1846381"/>
            <a:ext cx="3253200" cy="1739165"/>
          </a:xfrm>
          <a:prstGeom prst="rect">
            <a:avLst/>
          </a:prstGeom>
        </p:spPr>
        <p:txBody>
          <a:bodyPr spcFirstLastPara="1" wrap="square" lIns="91425" tIns="91425" rIns="91425" bIns="91425" anchor="t" anchorCtr="0">
            <a:noAutofit/>
          </a:bodyPr>
          <a:lstStyle/>
          <a:p>
            <a:pPr marL="0" marR="38100" indent="0" algn="l">
              <a:buClr>
                <a:srgbClr val="000000"/>
              </a:buClr>
              <a:buSzPts val="1100"/>
              <a:buFont typeface="Arial"/>
            </a:pPr>
            <a:endParaRPr lang="en-US" sz="1600" dirty="0"/>
          </a:p>
          <a:p>
            <a:pPr marL="285750" indent="-285750" algn="l">
              <a:buSzPts val="1100"/>
              <a:buFont typeface="Arial"/>
              <a:buChar char="•"/>
            </a:pPr>
            <a:r>
              <a:rPr lang="en-US" sz="1600"/>
              <a:t>Accuracy</a:t>
            </a:r>
          </a:p>
          <a:p>
            <a:pPr marL="285750" indent="-285750" algn="l">
              <a:buSzPts val="1100"/>
              <a:buFont typeface="Arial"/>
              <a:buChar char="•"/>
            </a:pPr>
            <a:r>
              <a:rPr lang="en-US" sz="1600" dirty="0"/>
              <a:t>Precision</a:t>
            </a:r>
          </a:p>
          <a:p>
            <a:pPr marL="285750" indent="-285750" algn="l">
              <a:buSzPts val="1100"/>
              <a:buFont typeface="Arial"/>
              <a:buChar char="•"/>
            </a:pPr>
            <a:r>
              <a:rPr lang="en-US" sz="1600" dirty="0"/>
              <a:t>Recall</a:t>
            </a:r>
            <a:endParaRPr lang="en-US" sz="1600"/>
          </a:p>
          <a:p>
            <a:pPr marL="285750" indent="-285750" algn="l">
              <a:buSzPts val="1100"/>
              <a:buFont typeface="Arial"/>
              <a:buChar char="•"/>
            </a:pPr>
            <a:endParaRPr lang="en-US"/>
          </a:p>
          <a:p>
            <a:pPr marL="285750" indent="-285750" algn="l">
              <a:buSzPts val="1100"/>
              <a:buFont typeface="Arial"/>
              <a:buChar char="•"/>
            </a:pPr>
            <a:endParaRPr lang="en-US"/>
          </a:p>
        </p:txBody>
      </p:sp>
      <p:pic>
        <p:nvPicPr>
          <p:cNvPr id="3845" name="Google Shape;3845;p51"/>
          <p:cNvPicPr preferRelativeResize="0"/>
          <p:nvPr/>
        </p:nvPicPr>
        <p:blipFill rotWithShape="1">
          <a:blip r:embed="rId3">
            <a:alphaModFix/>
          </a:blip>
          <a:srcRect l="22984" r="9214"/>
          <a:stretch/>
        </p:blipFill>
        <p:spPr>
          <a:xfrm>
            <a:off x="464513" y="1181741"/>
            <a:ext cx="3378399" cy="3321976"/>
          </a:xfrm>
          <a:prstGeom prst="rect">
            <a:avLst/>
          </a:prstGeom>
          <a:noFill/>
          <a:ln>
            <a:noFill/>
          </a:ln>
        </p:spPr>
      </p:pic>
      <p:sp>
        <p:nvSpPr>
          <p:cNvPr id="3846" name="Google Shape;3846;p51"/>
          <p:cNvSpPr/>
          <p:nvPr/>
        </p:nvSpPr>
        <p:spPr>
          <a:xfrm rot="2103196">
            <a:off x="4220543" y="1864100"/>
            <a:ext cx="783946" cy="1139418"/>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0E3-A56A-B636-539E-68968B0F8EC4}"/>
              </a:ext>
            </a:extLst>
          </p:cNvPr>
          <p:cNvSpPr>
            <a:spLocks noGrp="1"/>
          </p:cNvSpPr>
          <p:nvPr>
            <p:ph type="title"/>
          </p:nvPr>
        </p:nvSpPr>
        <p:spPr>
          <a:xfrm>
            <a:off x="-208584" y="480141"/>
            <a:ext cx="7717500" cy="572700"/>
          </a:xfrm>
        </p:spPr>
        <p:txBody>
          <a:bodyPr>
            <a:normAutofit fontScale="90000"/>
          </a:bodyPr>
          <a:lstStyle/>
          <a:p>
            <a:r>
              <a:rPr lang="en-AU" b="1" dirty="0">
                <a:solidFill>
                  <a:schemeClr val="tx1"/>
                </a:solidFill>
                <a:latin typeface="Encode Sans Black" panose="020B0604020202020204" charset="0"/>
                <a:cs typeface="Times New Roman"/>
              </a:rPr>
              <a:t>Table for summary of measures</a:t>
            </a:r>
            <a:endParaRPr lang="en-US" dirty="0">
              <a:latin typeface="Encode Sans Black" panose="020B0604020202020204" charset="0"/>
            </a:endParaRPr>
          </a:p>
        </p:txBody>
      </p:sp>
      <p:graphicFrame>
        <p:nvGraphicFramePr>
          <p:cNvPr id="5" name="Table 4">
            <a:extLst>
              <a:ext uri="{FF2B5EF4-FFF2-40B4-BE49-F238E27FC236}">
                <a16:creationId xmlns:a16="http://schemas.microsoft.com/office/drawing/2014/main" id="{82C0EA71-7C67-BD25-78B8-8EEDBD96BE76}"/>
              </a:ext>
            </a:extLst>
          </p:cNvPr>
          <p:cNvGraphicFramePr>
            <a:graphicFrameLocks noGrp="1"/>
          </p:cNvGraphicFramePr>
          <p:nvPr>
            <p:extLst>
              <p:ext uri="{D42A27DB-BD31-4B8C-83A1-F6EECF244321}">
                <p14:modId xmlns:p14="http://schemas.microsoft.com/office/powerpoint/2010/main" val="2302337611"/>
              </p:ext>
            </p:extLst>
          </p:nvPr>
        </p:nvGraphicFramePr>
        <p:xfrm>
          <a:off x="838292" y="1457548"/>
          <a:ext cx="7550967" cy="2072640"/>
        </p:xfrm>
        <a:graphic>
          <a:graphicData uri="http://schemas.openxmlformats.org/drawingml/2006/table">
            <a:tbl>
              <a:tblPr firstRow="1" bandRow="1">
                <a:tableStyleId>{4BC507AD-AE87-4794-AD72-272B8B50E6E5}</a:tableStyleId>
              </a:tblPr>
              <a:tblGrid>
                <a:gridCol w="1204303">
                  <a:extLst>
                    <a:ext uri="{9D8B030D-6E8A-4147-A177-3AD203B41FA5}">
                      <a16:colId xmlns:a16="http://schemas.microsoft.com/office/drawing/2014/main" val="892680134"/>
                    </a:ext>
                  </a:extLst>
                </a:gridCol>
                <a:gridCol w="2071399">
                  <a:extLst>
                    <a:ext uri="{9D8B030D-6E8A-4147-A177-3AD203B41FA5}">
                      <a16:colId xmlns:a16="http://schemas.microsoft.com/office/drawing/2014/main" val="2710983017"/>
                    </a:ext>
                  </a:extLst>
                </a:gridCol>
                <a:gridCol w="1637851">
                  <a:extLst>
                    <a:ext uri="{9D8B030D-6E8A-4147-A177-3AD203B41FA5}">
                      <a16:colId xmlns:a16="http://schemas.microsoft.com/office/drawing/2014/main" val="223181370"/>
                    </a:ext>
                  </a:extLst>
                </a:gridCol>
                <a:gridCol w="1144080">
                  <a:extLst>
                    <a:ext uri="{9D8B030D-6E8A-4147-A177-3AD203B41FA5}">
                      <a16:colId xmlns:a16="http://schemas.microsoft.com/office/drawing/2014/main" val="1005772216"/>
                    </a:ext>
                  </a:extLst>
                </a:gridCol>
                <a:gridCol w="1493334">
                  <a:extLst>
                    <a:ext uri="{9D8B030D-6E8A-4147-A177-3AD203B41FA5}">
                      <a16:colId xmlns:a16="http://schemas.microsoft.com/office/drawing/2014/main" val="1299335363"/>
                    </a:ext>
                  </a:extLst>
                </a:gridCol>
              </a:tblGrid>
              <a:tr h="322707">
                <a:tc>
                  <a:txBody>
                    <a:bodyPr/>
                    <a:lstStyle/>
                    <a:p>
                      <a:pPr rtl="0" fontAlgn="auto"/>
                      <a:r>
                        <a:rPr lang="en-GB" dirty="0">
                          <a:solidFill>
                            <a:schemeClr val="bg1"/>
                          </a:solidFill>
                          <a:effectLst/>
                        </a:rPr>
                        <a:t>​</a:t>
                      </a:r>
                    </a:p>
                    <a:p>
                      <a:pPr rtl="0" fontAlgn="base"/>
                      <a:r>
                        <a:rPr lang="en-GB" dirty="0">
                          <a:solidFill>
                            <a:schemeClr val="bg1"/>
                          </a:solidFill>
                          <a:effectLst/>
                        </a:rPr>
                        <a:t>Measure ​</a:t>
                      </a:r>
                    </a:p>
                  </a:txBody>
                  <a:tcPr/>
                </a:tc>
                <a:tc>
                  <a:txBody>
                    <a:bodyPr/>
                    <a:lstStyle/>
                    <a:p>
                      <a:pPr algn="ctr" rtl="0" fontAlgn="auto"/>
                      <a:r>
                        <a:rPr lang="en-GB" dirty="0">
                          <a:solidFill>
                            <a:schemeClr val="bg1"/>
                          </a:solidFill>
                          <a:effectLst/>
                        </a:rPr>
                        <a:t>​</a:t>
                      </a:r>
                    </a:p>
                    <a:p>
                      <a:pPr algn="ctr" rtl="0" fontAlgn="base"/>
                      <a:r>
                        <a:rPr lang="en-GB" dirty="0">
                          <a:solidFill>
                            <a:schemeClr val="bg1"/>
                          </a:solidFill>
                          <a:effectLst/>
                        </a:rPr>
                        <a:t>Range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Acceptable Value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Poor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Good ​</a:t>
                      </a:r>
                    </a:p>
                  </a:txBody>
                  <a:tcPr/>
                </a:tc>
                <a:extLst>
                  <a:ext uri="{0D108BD9-81ED-4DB2-BD59-A6C34878D82A}">
                    <a16:rowId xmlns:a16="http://schemas.microsoft.com/office/drawing/2014/main" val="1745311445"/>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Accuracy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70-100%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70%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90% ​</a:t>
                      </a:r>
                    </a:p>
                  </a:txBody>
                  <a:tcPr/>
                </a:tc>
                <a:extLst>
                  <a:ext uri="{0D108BD9-81ED-4DB2-BD59-A6C34878D82A}">
                    <a16:rowId xmlns:a16="http://schemas.microsoft.com/office/drawing/2014/main" val="763725749"/>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Precision ​</a:t>
                      </a:r>
                    </a:p>
                  </a:txBody>
                  <a:tcPr/>
                </a:tc>
                <a:tc>
                  <a:txBody>
                    <a:bodyPr/>
                    <a:lstStyle/>
                    <a:p>
                      <a:pPr rtl="0" fontAlgn="auto"/>
                      <a:r>
                        <a:rPr lang="en-GB" dirty="0">
                          <a:solidFill>
                            <a:schemeClr val="bg1"/>
                          </a:solidFill>
                          <a:effectLst/>
                        </a:rPr>
                        <a:t>​</a:t>
                      </a:r>
                    </a:p>
                    <a:p>
                      <a:pPr algn="ctr" rtl="0" fontAlgn="base"/>
                      <a:r>
                        <a:rPr lang="en-GB" dirty="0">
                          <a:solidFill>
                            <a:schemeClr val="bg1"/>
                          </a:solidFill>
                          <a:effectLst/>
                        </a:rPr>
                        <a:t>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60-80%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60%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80% ​</a:t>
                      </a:r>
                    </a:p>
                  </a:txBody>
                  <a:tcPr/>
                </a:tc>
                <a:extLst>
                  <a:ext uri="{0D108BD9-81ED-4DB2-BD59-A6C34878D82A}">
                    <a16:rowId xmlns:a16="http://schemas.microsoft.com/office/drawing/2014/main" val="4077710290"/>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Recall ​</a:t>
                      </a:r>
                    </a:p>
                  </a:txBody>
                  <a:tcPr/>
                </a:tc>
                <a:tc>
                  <a:txBody>
                    <a:bodyPr/>
                    <a:lstStyle/>
                    <a:p>
                      <a:pPr rtl="0" fontAlgn="auto"/>
                      <a:r>
                        <a:rPr lang="en-GB" dirty="0">
                          <a:solidFill>
                            <a:schemeClr val="bg1"/>
                          </a:solidFill>
                          <a:effectLst/>
                        </a:rPr>
                        <a:t>​</a:t>
                      </a:r>
                    </a:p>
                    <a:p>
                      <a:pPr algn="ctr" rtl="0" fontAlgn="base"/>
                      <a:r>
                        <a:rPr lang="en-GB" dirty="0">
                          <a:solidFill>
                            <a:schemeClr val="bg1"/>
                          </a:solidFill>
                          <a:effectLst/>
                        </a:rPr>
                        <a:t>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60-80%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60%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80% ​</a:t>
                      </a:r>
                    </a:p>
                  </a:txBody>
                  <a:tcPr/>
                </a:tc>
                <a:extLst>
                  <a:ext uri="{0D108BD9-81ED-4DB2-BD59-A6C34878D82A}">
                    <a16:rowId xmlns:a16="http://schemas.microsoft.com/office/drawing/2014/main" val="611266639"/>
                  </a:ext>
                </a:extLst>
              </a:tr>
            </a:tbl>
          </a:graphicData>
        </a:graphic>
      </p:graphicFrame>
    </p:spTree>
    <p:extLst>
      <p:ext uri="{BB962C8B-B14F-4D97-AF65-F5344CB8AC3E}">
        <p14:creationId xmlns:p14="http://schemas.microsoft.com/office/powerpoint/2010/main" val="1731902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8" name="Google Shape;4368;p5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Proposed Methodology</a:t>
            </a:r>
            <a:endParaRPr/>
          </a:p>
        </p:txBody>
      </p:sp>
      <p:sp>
        <p:nvSpPr>
          <p:cNvPr id="4373" name="Google Shape;4373;p59"/>
          <p:cNvSpPr/>
          <p:nvPr/>
        </p:nvSpPr>
        <p:spPr>
          <a:xfrm>
            <a:off x="1774976" y="2559847"/>
            <a:ext cx="169197" cy="169197"/>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E454D8-9CA1-648E-8836-C93124F149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7008" y="1363879"/>
            <a:ext cx="5009577" cy="33943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471A-754A-8BCF-B3AE-FA33FA678E56}"/>
              </a:ext>
            </a:extLst>
          </p:cNvPr>
          <p:cNvSpPr>
            <a:spLocks noGrp="1"/>
          </p:cNvSpPr>
          <p:nvPr>
            <p:ph type="title"/>
          </p:nvPr>
        </p:nvSpPr>
        <p:spPr/>
        <p:txBody>
          <a:bodyPr/>
          <a:lstStyle/>
          <a:p>
            <a:r>
              <a:rPr lang="en-GB" dirty="0"/>
              <a:t>Proposed Methodology</a:t>
            </a:r>
          </a:p>
        </p:txBody>
      </p:sp>
      <p:sp>
        <p:nvSpPr>
          <p:cNvPr id="4" name="TextBox 3">
            <a:extLst>
              <a:ext uri="{FF2B5EF4-FFF2-40B4-BE49-F238E27FC236}">
                <a16:creationId xmlns:a16="http://schemas.microsoft.com/office/drawing/2014/main" id="{5B01DE3F-7AB6-25DE-1916-2D0BC21C7CF8}"/>
              </a:ext>
            </a:extLst>
          </p:cNvPr>
          <p:cNvSpPr txBox="1"/>
          <p:nvPr/>
        </p:nvSpPr>
        <p:spPr>
          <a:xfrm>
            <a:off x="1381991" y="1526721"/>
            <a:ext cx="53038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solidFill>
                  <a:schemeClr val="bg1"/>
                </a:solidFill>
                <a:latin typeface="Chivo" panose="020B0604020202020204" charset="0"/>
                <a:ea typeface="Chivo" panose="020B0604020202020204" charset="0"/>
                <a:cs typeface="Chivo" panose="020B0604020202020204" charset="0"/>
              </a:rPr>
              <a:t>Our study focused on the application of transfer learning in plant disease detection using a pre-trained model adjusted for a similar problem. Specifically, our proposed methodology utilized ResNet50 as a base architecture, which was fine-tuned to classify healthy and diseased plants after pre-processing and </a:t>
            </a:r>
            <a:r>
              <a:rPr lang="en-US" err="1">
                <a:solidFill>
                  <a:schemeClr val="bg1"/>
                </a:solidFill>
                <a:latin typeface="Chivo" panose="020B0604020202020204" charset="0"/>
                <a:ea typeface="Chivo" panose="020B0604020202020204" charset="0"/>
                <a:cs typeface="Chivo" panose="020B0604020202020204" charset="0"/>
              </a:rPr>
              <a:t>augmentin</a:t>
            </a:r>
            <a:r>
              <a:rPr lang="en-US">
                <a:solidFill>
                  <a:schemeClr val="bg1"/>
                </a:solidFill>
                <a:latin typeface="Chivo" panose="020B0604020202020204" charset="0"/>
                <a:ea typeface="Chivo" panose="020B0604020202020204" charset="0"/>
                <a:cs typeface="Chivo" panose="020B0604020202020204" charset="0"/>
              </a:rPr>
              <a:t>g the Plant Village dataset. </a:t>
            </a:r>
          </a:p>
          <a:p>
            <a:pPr marL="285750" indent="-285750">
              <a:buFont typeface="Courier New"/>
              <a:buChar char="o"/>
            </a:pPr>
            <a:endParaRPr lang="en-US" dirty="0">
              <a:solidFill>
                <a:srgbClr val="D1D5DB"/>
              </a:solidFill>
              <a:latin typeface="Söhne"/>
            </a:endParaRPr>
          </a:p>
          <a:p>
            <a:pPr marL="285750" indent="-285750">
              <a:buFont typeface="Courier New"/>
              <a:buChar char="o"/>
            </a:pPr>
            <a:endParaRPr lang="en-US" dirty="0">
              <a:solidFill>
                <a:srgbClr val="D1D5DB"/>
              </a:solidFill>
              <a:latin typeface="Söhne"/>
            </a:endParaRPr>
          </a:p>
        </p:txBody>
      </p:sp>
    </p:spTree>
    <p:extLst>
      <p:ext uri="{BB962C8B-B14F-4D97-AF65-F5344CB8AC3E}">
        <p14:creationId xmlns:p14="http://schemas.microsoft.com/office/powerpoint/2010/main" val="832145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5A2E62-BCF2-6027-09A7-8469E4025324}"/>
              </a:ext>
            </a:extLst>
          </p:cNvPr>
          <p:cNvSpPr>
            <a:spLocks noGrp="1"/>
          </p:cNvSpPr>
          <p:nvPr>
            <p:ph type="subTitle" idx="1"/>
          </p:nvPr>
        </p:nvSpPr>
        <p:spPr>
          <a:xfrm>
            <a:off x="335844" y="1199792"/>
            <a:ext cx="8604056" cy="1092900"/>
          </a:xfrm>
        </p:spPr>
        <p:txBody>
          <a:bodyPr/>
          <a:lstStyle/>
          <a:p>
            <a:pPr marL="285750" indent="-285750">
              <a:buFont typeface="Arial"/>
              <a:buChar char="•"/>
            </a:pPr>
            <a:r>
              <a:rPr lang="en-AU" b="1"/>
              <a:t>Dataset</a:t>
            </a:r>
            <a:endParaRPr lang="en-US" b="1"/>
          </a:p>
          <a:p>
            <a:pPr indent="0" algn="just"/>
            <a:r>
              <a:rPr lang="en-AU"/>
              <a:t>We are using the “</a:t>
            </a:r>
            <a:r>
              <a:rPr lang="en-AU" err="1"/>
              <a:t>PlantVillage</a:t>
            </a:r>
            <a:r>
              <a:rPr lang="en-AU"/>
              <a:t> dataset”,[15] which is a publicly available dataset containing images of diseased and healthy plant leaves. The dataset includes images of 38 different plant species, each with multiple categories of disease, as well as images of healthy leaves. </a:t>
            </a:r>
          </a:p>
        </p:txBody>
      </p:sp>
      <p:sp>
        <p:nvSpPr>
          <p:cNvPr id="7" name="Title 1">
            <a:extLst>
              <a:ext uri="{FF2B5EF4-FFF2-40B4-BE49-F238E27FC236}">
                <a16:creationId xmlns:a16="http://schemas.microsoft.com/office/drawing/2014/main" id="{0F0676DD-12E3-2BE1-E625-30A750283A28}"/>
              </a:ext>
            </a:extLst>
          </p:cNvPr>
          <p:cNvSpPr>
            <a:spLocks noGrp="1"/>
          </p:cNvSpPr>
          <p:nvPr>
            <p:ph type="title"/>
          </p:nvPr>
        </p:nvSpPr>
        <p:spPr>
          <a:xfrm>
            <a:off x="713250" y="483925"/>
            <a:ext cx="7717500" cy="572700"/>
          </a:xfrm>
        </p:spPr>
        <p:txBody>
          <a:bodyPr/>
          <a:lstStyle/>
          <a:p>
            <a:r>
              <a:rPr lang="en-GB" b="1"/>
              <a:t>Proposed Methodology</a:t>
            </a:r>
          </a:p>
        </p:txBody>
      </p:sp>
      <p:sp>
        <p:nvSpPr>
          <p:cNvPr id="9" name="Subtitle 2">
            <a:extLst>
              <a:ext uri="{FF2B5EF4-FFF2-40B4-BE49-F238E27FC236}">
                <a16:creationId xmlns:a16="http://schemas.microsoft.com/office/drawing/2014/main" id="{CD29290C-AE8C-B569-F839-0D051B4F803C}"/>
              </a:ext>
            </a:extLst>
          </p:cNvPr>
          <p:cNvSpPr txBox="1">
            <a:spLocks/>
          </p:cNvSpPr>
          <p:nvPr/>
        </p:nvSpPr>
        <p:spPr>
          <a:xfrm>
            <a:off x="272584" y="2344230"/>
            <a:ext cx="8668754"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Image Pre-Processing </a:t>
            </a:r>
            <a:endParaRPr lang="en-US" b="1"/>
          </a:p>
          <a:p>
            <a:pPr marL="114300" indent="0" algn="just"/>
            <a:r>
              <a:rPr lang="en-AU"/>
              <a:t>        Image Pre-Processing enhances the picture data required for image categorization. In the Pre-Processing processes, we have scaled down all the photos' resolutions to 256*256 pixels.  Then data rescaling can normalize the pixel values of images from the range </a:t>
            </a:r>
            <a:r>
              <a:rPr lang="en-AU" b="1"/>
              <a:t>[0, 255]</a:t>
            </a:r>
            <a:r>
              <a:rPr lang="en-AU"/>
              <a:t> to </a:t>
            </a:r>
            <a:r>
              <a:rPr lang="en-AU" b="1"/>
              <a:t>[0, 1]</a:t>
            </a:r>
            <a:r>
              <a:rPr lang="en-AU"/>
              <a:t>, making it easier for the model to learn and reducing the impact of outliers.</a:t>
            </a:r>
            <a:endParaRPr lang="en-US"/>
          </a:p>
          <a:p>
            <a:pPr marL="285750" indent="-285750" algn="just">
              <a:buFont typeface="Arial"/>
              <a:buChar char="•"/>
            </a:pPr>
            <a:endParaRPr lang="en-AU"/>
          </a:p>
        </p:txBody>
      </p:sp>
      <p:sp>
        <p:nvSpPr>
          <p:cNvPr id="11" name="Subtitle 2">
            <a:extLst>
              <a:ext uri="{FF2B5EF4-FFF2-40B4-BE49-F238E27FC236}">
                <a16:creationId xmlns:a16="http://schemas.microsoft.com/office/drawing/2014/main" id="{3E1B0B64-14FF-4301-31A2-E27BF611080E}"/>
              </a:ext>
            </a:extLst>
          </p:cNvPr>
          <p:cNvSpPr txBox="1">
            <a:spLocks/>
          </p:cNvSpPr>
          <p:nvPr/>
        </p:nvSpPr>
        <p:spPr>
          <a:xfrm>
            <a:off x="230889" y="3833724"/>
            <a:ext cx="8604056"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Data Augmentation</a:t>
            </a:r>
            <a:endParaRPr lang="en-US" b="1"/>
          </a:p>
          <a:p>
            <a:pPr marL="114300" indent="0" algn="just"/>
            <a:r>
              <a:rPr lang="en-AU"/>
              <a:t>We first define a set of data augmentation parameters and specify a range of random transformations to apply to the input images, including rotations, translations, shears, zooms, and flips. We also specify the fill mode to use when creating new pixels to fill in any empty space that may be created by the transformations.</a:t>
            </a:r>
          </a:p>
          <a:p>
            <a:pPr marL="285750" indent="-285750">
              <a:buFont typeface="Arial"/>
              <a:buChar char="•"/>
            </a:pPr>
            <a:endParaRPr lang="en-AU"/>
          </a:p>
        </p:txBody>
      </p:sp>
    </p:spTree>
    <p:extLst>
      <p:ext uri="{BB962C8B-B14F-4D97-AF65-F5344CB8AC3E}">
        <p14:creationId xmlns:p14="http://schemas.microsoft.com/office/powerpoint/2010/main" val="72452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7815-0ABA-B8B1-F077-2466F38D485B}"/>
              </a:ext>
            </a:extLst>
          </p:cNvPr>
          <p:cNvSpPr>
            <a:spLocks noGrp="1"/>
          </p:cNvSpPr>
          <p:nvPr>
            <p:ph type="title"/>
          </p:nvPr>
        </p:nvSpPr>
        <p:spPr/>
        <p:txBody>
          <a:bodyPr/>
          <a:lstStyle/>
          <a:p>
            <a:r>
              <a:rPr lang="en-US"/>
              <a:t>Continue...</a:t>
            </a:r>
          </a:p>
        </p:txBody>
      </p:sp>
      <p:sp>
        <p:nvSpPr>
          <p:cNvPr id="3" name="Subtitle 2">
            <a:extLst>
              <a:ext uri="{FF2B5EF4-FFF2-40B4-BE49-F238E27FC236}">
                <a16:creationId xmlns:a16="http://schemas.microsoft.com/office/drawing/2014/main" id="{C2240C74-6124-E478-528A-5281D47DDC25}"/>
              </a:ext>
            </a:extLst>
          </p:cNvPr>
          <p:cNvSpPr>
            <a:spLocks noGrp="1"/>
          </p:cNvSpPr>
          <p:nvPr>
            <p:ph type="subTitle" idx="1"/>
          </p:nvPr>
        </p:nvSpPr>
        <p:spPr>
          <a:xfrm>
            <a:off x="260363" y="1286057"/>
            <a:ext cx="8625622" cy="1092900"/>
          </a:xfrm>
        </p:spPr>
        <p:txBody>
          <a:bodyPr/>
          <a:lstStyle/>
          <a:p>
            <a:pPr marL="285750" indent="-285750">
              <a:buFont typeface="Arial"/>
              <a:buChar char="•"/>
            </a:pPr>
            <a:r>
              <a:rPr lang="en-AU" b="1"/>
              <a:t>Data Splitting</a:t>
            </a:r>
          </a:p>
          <a:p>
            <a:pPr marL="0" indent="0"/>
            <a:endParaRPr lang="en-US" dirty="0"/>
          </a:p>
          <a:p>
            <a:pPr algn="l">
              <a:buFont typeface="Arial" panose="020B0604020202020204" pitchFamily="34" charset="0"/>
              <a:buChar char="•"/>
            </a:pPr>
            <a:r>
              <a:rPr lang="en-US" b="0" i="0" dirty="0">
                <a:solidFill>
                  <a:schemeClr val="bg1"/>
                </a:solidFill>
                <a:effectLst/>
                <a:latin typeface="Söhne"/>
              </a:rPr>
              <a:t>The data is initially divided into three parts: training, validation, and testing, with a percentage ratio of 80%, 10%, and 10%, respectively.</a:t>
            </a:r>
          </a:p>
          <a:p>
            <a:pPr algn="l">
              <a:buFont typeface="Arial" panose="020B0604020202020204" pitchFamily="34" charset="0"/>
              <a:buChar char="•"/>
            </a:pPr>
            <a:r>
              <a:rPr lang="en-US" b="0" i="0" dirty="0">
                <a:solidFill>
                  <a:schemeClr val="bg1"/>
                </a:solidFill>
                <a:effectLst/>
                <a:latin typeface="Söhne"/>
              </a:rPr>
              <a:t>The training set comprises 34,727 samples, which is 80% of the data.</a:t>
            </a:r>
          </a:p>
          <a:p>
            <a:pPr algn="l">
              <a:buFont typeface="Arial" panose="020B0604020202020204" pitchFamily="34" charset="0"/>
              <a:buChar char="•"/>
            </a:pPr>
            <a:r>
              <a:rPr lang="en-US" b="0" i="0" dirty="0">
                <a:solidFill>
                  <a:schemeClr val="bg1"/>
                </a:solidFill>
                <a:effectLst/>
                <a:latin typeface="Söhne"/>
              </a:rPr>
              <a:t>The validation set is 8,702 samples, which is 10% of the data.</a:t>
            </a:r>
          </a:p>
          <a:p>
            <a:pPr algn="l">
              <a:buFont typeface="Arial" panose="020B0604020202020204" pitchFamily="34" charset="0"/>
              <a:buChar char="•"/>
            </a:pPr>
            <a:r>
              <a:rPr lang="en-US" b="0" i="0" dirty="0">
                <a:solidFill>
                  <a:schemeClr val="bg1"/>
                </a:solidFill>
                <a:effectLst/>
                <a:latin typeface="Söhne"/>
              </a:rPr>
              <a:t>The testing set is 10,876 samples, which is also 10% of the data.</a:t>
            </a:r>
          </a:p>
          <a:p>
            <a:pPr algn="l">
              <a:buFont typeface="Arial" panose="020B0604020202020204" pitchFamily="34" charset="0"/>
              <a:buChar char="•"/>
            </a:pPr>
            <a:r>
              <a:rPr lang="en-US" b="0" i="0" dirty="0">
                <a:solidFill>
                  <a:schemeClr val="bg1"/>
                </a:solidFill>
                <a:effectLst/>
                <a:latin typeface="Söhne"/>
              </a:rPr>
              <a:t>The testing set is used for model evaluation and prediction.</a:t>
            </a:r>
          </a:p>
          <a:p>
            <a:endParaRPr lang="en-US" dirty="0"/>
          </a:p>
        </p:txBody>
      </p:sp>
    </p:spTree>
    <p:extLst>
      <p:ext uri="{BB962C8B-B14F-4D97-AF65-F5344CB8AC3E}">
        <p14:creationId xmlns:p14="http://schemas.microsoft.com/office/powerpoint/2010/main" val="270244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1"/>
        <p:cNvGrpSpPr/>
        <p:nvPr/>
      </p:nvGrpSpPr>
      <p:grpSpPr>
        <a:xfrm>
          <a:off x="0" y="0"/>
          <a:ext cx="0" cy="0"/>
          <a:chOff x="0" y="0"/>
          <a:chExt cx="0" cy="0"/>
        </a:xfrm>
      </p:grpSpPr>
      <p:sp>
        <p:nvSpPr>
          <p:cNvPr id="3572" name="Google Shape;3572;p45"/>
          <p:cNvSpPr/>
          <p:nvPr/>
        </p:nvSpPr>
        <p:spPr>
          <a:xfrm rot="5400000">
            <a:off x="-595330"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5"/>
          <p:cNvSpPr/>
          <p:nvPr/>
        </p:nvSpPr>
        <p:spPr>
          <a:xfrm rot="5400000">
            <a:off x="3382458"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5"/>
          <p:cNvSpPr/>
          <p:nvPr/>
        </p:nvSpPr>
        <p:spPr>
          <a:xfrm>
            <a:off x="353398"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5"/>
          <p:cNvSpPr txBox="1">
            <a:spLocks noGrp="1"/>
          </p:cNvSpPr>
          <p:nvPr>
            <p:ph type="title" idx="5"/>
          </p:nvPr>
        </p:nvSpPr>
        <p:spPr>
          <a:xfrm rot="-17548">
            <a:off x="1839092" y="2275380"/>
            <a:ext cx="2813030"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LITERATURE SURVEY</a:t>
            </a:r>
            <a:endParaRPr/>
          </a:p>
        </p:txBody>
      </p:sp>
      <p:sp>
        <p:nvSpPr>
          <p:cNvPr id="3576" name="Google Shape;3576;p4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TABLE OF CONTENTS</a:t>
            </a:r>
            <a:endParaRPr/>
          </a:p>
        </p:txBody>
      </p:sp>
      <p:sp>
        <p:nvSpPr>
          <p:cNvPr id="3577" name="Google Shape;3577;p45"/>
          <p:cNvSpPr txBox="1">
            <a:spLocks noGrp="1"/>
          </p:cNvSpPr>
          <p:nvPr>
            <p:ph type="title" idx="2"/>
          </p:nvPr>
        </p:nvSpPr>
        <p:spPr>
          <a:xfrm rot="-16748">
            <a:off x="5795710" y="1096157"/>
            <a:ext cx="3171882" cy="593086"/>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STATEMENT</a:t>
            </a:r>
            <a:endParaRPr/>
          </a:p>
        </p:txBody>
      </p:sp>
      <p:sp>
        <p:nvSpPr>
          <p:cNvPr id="3578" name="Google Shape;3578;p45"/>
          <p:cNvSpPr txBox="1">
            <a:spLocks noGrp="1"/>
          </p:cNvSpPr>
          <p:nvPr>
            <p:ph type="subTitle" idx="1"/>
          </p:nvPr>
        </p:nvSpPr>
        <p:spPr>
          <a:xfrm rot="-7990">
            <a:off x="1837977" y="1589252"/>
            <a:ext cx="2707345" cy="507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This Slide Give a brief introduction about the project</a:t>
            </a:r>
            <a:endParaRPr/>
          </a:p>
        </p:txBody>
      </p:sp>
      <p:sp>
        <p:nvSpPr>
          <p:cNvPr id="3579" name="Google Shape;3579;p45"/>
          <p:cNvSpPr txBox="1">
            <a:spLocks noGrp="1"/>
          </p:cNvSpPr>
          <p:nvPr>
            <p:ph type="title" idx="3"/>
          </p:nvPr>
        </p:nvSpPr>
        <p:spPr>
          <a:xfrm rot="-15554">
            <a:off x="1824021" y="1195997"/>
            <a:ext cx="2315935" cy="425265"/>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INTRODUCTION</a:t>
            </a:r>
            <a:endParaRPr/>
          </a:p>
        </p:txBody>
      </p:sp>
      <p:sp>
        <p:nvSpPr>
          <p:cNvPr id="3580" name="Google Shape;3580;p45"/>
          <p:cNvSpPr txBox="1">
            <a:spLocks noGrp="1"/>
          </p:cNvSpPr>
          <p:nvPr>
            <p:ph type="subTitle" idx="4"/>
          </p:nvPr>
        </p:nvSpPr>
        <p:spPr>
          <a:xfrm rot="-8377">
            <a:off x="5870810" y="1580104"/>
            <a:ext cx="292000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the problem statement we are working on</a:t>
            </a:r>
            <a:endParaRPr/>
          </a:p>
        </p:txBody>
      </p:sp>
      <p:sp>
        <p:nvSpPr>
          <p:cNvPr id="3581" name="Google Shape;3581;p45"/>
          <p:cNvSpPr txBox="1">
            <a:spLocks noGrp="1"/>
          </p:cNvSpPr>
          <p:nvPr>
            <p:ph type="subTitle" idx="6"/>
          </p:nvPr>
        </p:nvSpPr>
        <p:spPr>
          <a:xfrm rot="-8379">
            <a:off x="1778959" y="3012078"/>
            <a:ext cx="2588263" cy="518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summarizes the existing work </a:t>
            </a:r>
            <a:endParaRPr/>
          </a:p>
        </p:txBody>
      </p:sp>
      <p:sp>
        <p:nvSpPr>
          <p:cNvPr id="3582" name="Google Shape;3582;p45"/>
          <p:cNvSpPr txBox="1">
            <a:spLocks noGrp="1"/>
          </p:cNvSpPr>
          <p:nvPr>
            <p:ph type="title" idx="7"/>
          </p:nvPr>
        </p:nvSpPr>
        <p:spPr>
          <a:xfrm rot="-17220">
            <a:off x="667768" y="14056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3" name="Google Shape;3583;p45"/>
          <p:cNvSpPr txBox="1">
            <a:spLocks noGrp="1"/>
          </p:cNvSpPr>
          <p:nvPr>
            <p:ph type="title" idx="8"/>
          </p:nvPr>
        </p:nvSpPr>
        <p:spPr>
          <a:xfrm rot="-17220">
            <a:off x="683318" y="233568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84" name="Google Shape;3584;p45"/>
          <p:cNvSpPr txBox="1">
            <a:spLocks noGrp="1"/>
          </p:cNvSpPr>
          <p:nvPr>
            <p:ph type="title" idx="9"/>
          </p:nvPr>
        </p:nvSpPr>
        <p:spPr>
          <a:xfrm rot="-17229">
            <a:off x="4667757" y="14056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5" name="Google Shape;3585;p45"/>
          <p:cNvSpPr txBox="1">
            <a:spLocks noGrp="1"/>
          </p:cNvSpPr>
          <p:nvPr>
            <p:ph type="title" idx="13"/>
          </p:nvPr>
        </p:nvSpPr>
        <p:spPr>
          <a:xfrm rot="-16345">
            <a:off x="5795291" y="2377136"/>
            <a:ext cx="2586929" cy="429147"/>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DATASET USED</a:t>
            </a:r>
            <a:endParaRPr/>
          </a:p>
        </p:txBody>
      </p:sp>
      <p:sp>
        <p:nvSpPr>
          <p:cNvPr id="3586" name="Google Shape;3586;p45"/>
          <p:cNvSpPr txBox="1">
            <a:spLocks noGrp="1"/>
          </p:cNvSpPr>
          <p:nvPr>
            <p:ph type="subTitle" idx="14"/>
          </p:nvPr>
        </p:nvSpPr>
        <p:spPr>
          <a:xfrm rot="-8377">
            <a:off x="5870808" y="2772291"/>
            <a:ext cx="316415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about dataset being used in our project</a:t>
            </a:r>
            <a:endParaRPr/>
          </a:p>
        </p:txBody>
      </p:sp>
      <p:sp>
        <p:nvSpPr>
          <p:cNvPr id="3587" name="Google Shape;3587;p45"/>
          <p:cNvSpPr txBox="1">
            <a:spLocks noGrp="1"/>
          </p:cNvSpPr>
          <p:nvPr>
            <p:ph type="title" idx="15"/>
          </p:nvPr>
        </p:nvSpPr>
        <p:spPr>
          <a:xfrm rot="-17229">
            <a:off x="4667757" y="31094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88" name="Google Shape;3588;p45"/>
          <p:cNvSpPr/>
          <p:nvPr/>
        </p:nvSpPr>
        <p:spPr>
          <a:xfrm>
            <a:off x="1245360" y="1162492"/>
            <a:ext cx="412415" cy="346093"/>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
        <p:nvSpPr>
          <p:cNvPr id="3589" name="Google Shape;3589;p45"/>
          <p:cNvSpPr/>
          <p:nvPr/>
        </p:nvSpPr>
        <p:spPr>
          <a:xfrm>
            <a:off x="5206088" y="1197655"/>
            <a:ext cx="369870" cy="28799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02</a:t>
            </a:r>
          </a:p>
        </p:txBody>
      </p:sp>
      <p:sp>
        <p:nvSpPr>
          <p:cNvPr id="3590" name="Google Shape;3590;p45"/>
          <p:cNvSpPr/>
          <p:nvPr/>
        </p:nvSpPr>
        <p:spPr>
          <a:xfrm>
            <a:off x="1255298" y="2478069"/>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03</a:t>
            </a:r>
          </a:p>
        </p:txBody>
      </p:sp>
      <p:sp>
        <p:nvSpPr>
          <p:cNvPr id="3591" name="Google Shape;3591;p45"/>
          <p:cNvSpPr/>
          <p:nvPr/>
        </p:nvSpPr>
        <p:spPr>
          <a:xfrm>
            <a:off x="5115226" y="2405114"/>
            <a:ext cx="460063" cy="33364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04</a:t>
            </a:r>
          </a:p>
        </p:txBody>
      </p:sp>
      <p:grpSp>
        <p:nvGrpSpPr>
          <p:cNvPr id="3592" name="Google Shape;3592;p45"/>
          <p:cNvGrpSpPr/>
          <p:nvPr/>
        </p:nvGrpSpPr>
        <p:grpSpPr>
          <a:xfrm rot="1923838">
            <a:off x="277034" y="2429701"/>
            <a:ext cx="593101" cy="1146420"/>
            <a:chOff x="4000525" y="439175"/>
            <a:chExt cx="1021600" cy="1974675"/>
          </a:xfrm>
        </p:grpSpPr>
        <p:sp>
          <p:nvSpPr>
            <p:cNvPr id="3593" name="Google Shape;3593;p45"/>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5"/>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5"/>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5"/>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5"/>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5"/>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5"/>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5"/>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5"/>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5"/>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5"/>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5"/>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5"/>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5"/>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5"/>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5"/>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5"/>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5"/>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5"/>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5"/>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5"/>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5"/>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5"/>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5"/>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5"/>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5"/>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5"/>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5"/>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5"/>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5"/>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5"/>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575;p45">
            <a:extLst>
              <a:ext uri="{FF2B5EF4-FFF2-40B4-BE49-F238E27FC236}">
                <a16:creationId xmlns:a16="http://schemas.microsoft.com/office/drawing/2014/main" id="{B31BA579-DC38-095D-7855-38913F3DDAD1}"/>
              </a:ext>
            </a:extLst>
          </p:cNvPr>
          <p:cNvSpPr txBox="1">
            <a:spLocks/>
          </p:cNvSpPr>
          <p:nvPr/>
        </p:nvSpPr>
        <p:spPr>
          <a:xfrm rot="-17548">
            <a:off x="1771099" y="3401867"/>
            <a:ext cx="2813030"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endParaRPr lang="en-IN"/>
          </a:p>
          <a:p>
            <a:r>
              <a:rPr lang="en-IN" b="1" dirty="0"/>
              <a:t>METHODOLOGY</a:t>
            </a:r>
          </a:p>
        </p:txBody>
      </p:sp>
      <p:sp>
        <p:nvSpPr>
          <p:cNvPr id="6" name="Google Shape;3581;p45">
            <a:extLst>
              <a:ext uri="{FF2B5EF4-FFF2-40B4-BE49-F238E27FC236}">
                <a16:creationId xmlns:a16="http://schemas.microsoft.com/office/drawing/2014/main" id="{99AADFAE-BA5F-D33A-C525-061EA30C9BEB}"/>
              </a:ext>
            </a:extLst>
          </p:cNvPr>
          <p:cNvSpPr txBox="1">
            <a:spLocks/>
          </p:cNvSpPr>
          <p:nvPr/>
        </p:nvSpPr>
        <p:spPr>
          <a:xfrm rot="-8379">
            <a:off x="1795926" y="4188809"/>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Describe the methodology used</a:t>
            </a:r>
          </a:p>
        </p:txBody>
      </p:sp>
      <p:sp>
        <p:nvSpPr>
          <p:cNvPr id="7" name="Google Shape;3575;p45">
            <a:extLst>
              <a:ext uri="{FF2B5EF4-FFF2-40B4-BE49-F238E27FC236}">
                <a16:creationId xmlns:a16="http://schemas.microsoft.com/office/drawing/2014/main" id="{77F7A9E8-AD89-91F1-1A75-2D500D8D9EEB}"/>
              </a:ext>
            </a:extLst>
          </p:cNvPr>
          <p:cNvSpPr txBox="1">
            <a:spLocks/>
          </p:cNvSpPr>
          <p:nvPr/>
        </p:nvSpPr>
        <p:spPr>
          <a:xfrm rot="-17548">
            <a:off x="5809079" y="3320192"/>
            <a:ext cx="3160442"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r>
              <a:rPr lang="en-IN"/>
              <a:t>PERFORMANCE MEASURE</a:t>
            </a:r>
          </a:p>
        </p:txBody>
      </p:sp>
      <p:sp>
        <p:nvSpPr>
          <p:cNvPr id="8" name="Google Shape;3581;p45">
            <a:extLst>
              <a:ext uri="{FF2B5EF4-FFF2-40B4-BE49-F238E27FC236}">
                <a16:creationId xmlns:a16="http://schemas.microsoft.com/office/drawing/2014/main" id="{084C0CF6-709F-1E99-240C-E9AC43AB6811}"/>
              </a:ext>
            </a:extLst>
          </p:cNvPr>
          <p:cNvSpPr txBox="1">
            <a:spLocks/>
          </p:cNvSpPr>
          <p:nvPr/>
        </p:nvSpPr>
        <p:spPr>
          <a:xfrm rot="-8379">
            <a:off x="5833909" y="4108020"/>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contains the objective and subjective measures</a:t>
            </a:r>
          </a:p>
        </p:txBody>
      </p:sp>
      <p:sp>
        <p:nvSpPr>
          <p:cNvPr id="9" name="Google Shape;3590;p45">
            <a:extLst>
              <a:ext uri="{FF2B5EF4-FFF2-40B4-BE49-F238E27FC236}">
                <a16:creationId xmlns:a16="http://schemas.microsoft.com/office/drawing/2014/main" id="{AA4A6E60-BBBA-F614-2648-BCED6ABC71BB}"/>
              </a:ext>
            </a:extLst>
          </p:cNvPr>
          <p:cNvSpPr/>
          <p:nvPr/>
        </p:nvSpPr>
        <p:spPr>
          <a:xfrm>
            <a:off x="1236725" y="3646110"/>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4</a:t>
            </a:r>
            <a:endParaRPr b="0" i="0">
              <a:ln w="9525" cap="flat" cmpd="sng">
                <a:solidFill>
                  <a:schemeClr val="lt1"/>
                </a:solidFill>
                <a:prstDash val="solid"/>
                <a:round/>
                <a:headEnd type="none" w="sm" len="sm"/>
                <a:tailEnd type="none" w="sm" len="sm"/>
              </a:ln>
              <a:noFill/>
              <a:latin typeface="Encode Sans;900"/>
            </a:endParaRPr>
          </a:p>
        </p:txBody>
      </p:sp>
      <p:sp>
        <p:nvSpPr>
          <p:cNvPr id="10" name="Google Shape;3590;p45">
            <a:extLst>
              <a:ext uri="{FF2B5EF4-FFF2-40B4-BE49-F238E27FC236}">
                <a16:creationId xmlns:a16="http://schemas.microsoft.com/office/drawing/2014/main" id="{03772BC9-EBD3-CE1B-CF69-F43C6C30A768}"/>
              </a:ext>
            </a:extLst>
          </p:cNvPr>
          <p:cNvSpPr/>
          <p:nvPr/>
        </p:nvSpPr>
        <p:spPr>
          <a:xfrm>
            <a:off x="5125658" y="3578428"/>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5</a:t>
            </a:r>
            <a:endParaRPr b="0" i="0">
              <a:ln w="9525" cap="flat" cmpd="sng">
                <a:solidFill>
                  <a:schemeClr val="lt1"/>
                </a:solidFill>
                <a:prstDash val="solid"/>
                <a:round/>
                <a:headEnd type="none" w="sm" len="sm"/>
                <a:tailEnd type="none" w="sm" len="sm"/>
              </a:ln>
              <a:noFill/>
              <a:latin typeface="Encode Sans;9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5952-E4F0-3FF1-14DF-0C9ACAEAECD5}"/>
              </a:ext>
            </a:extLst>
          </p:cNvPr>
          <p:cNvSpPr>
            <a:spLocks noGrp="1"/>
          </p:cNvSpPr>
          <p:nvPr>
            <p:ph type="title"/>
          </p:nvPr>
        </p:nvSpPr>
        <p:spPr/>
        <p:txBody>
          <a:bodyPr/>
          <a:lstStyle/>
          <a:p>
            <a:r>
              <a:rPr lang="en-IN"/>
              <a:t>Methodology Used</a:t>
            </a:r>
          </a:p>
        </p:txBody>
      </p:sp>
      <p:sp>
        <p:nvSpPr>
          <p:cNvPr id="3" name="Subtitle 2">
            <a:extLst>
              <a:ext uri="{FF2B5EF4-FFF2-40B4-BE49-F238E27FC236}">
                <a16:creationId xmlns:a16="http://schemas.microsoft.com/office/drawing/2014/main" id="{6F182C7F-DF9D-E7E6-789F-3BD233F7B48B}"/>
              </a:ext>
            </a:extLst>
          </p:cNvPr>
          <p:cNvSpPr>
            <a:spLocks noGrp="1"/>
          </p:cNvSpPr>
          <p:nvPr>
            <p:ph type="subTitle" idx="1"/>
          </p:nvPr>
        </p:nvSpPr>
        <p:spPr>
          <a:xfrm>
            <a:off x="319239" y="1206771"/>
            <a:ext cx="3568819" cy="572700"/>
          </a:xfrm>
        </p:spPr>
        <p:txBody>
          <a:bodyPr/>
          <a:lstStyle/>
          <a:p>
            <a:r>
              <a:rPr lang="en-IN"/>
              <a:t>Transfer Learning : Using Resnet 50</a:t>
            </a:r>
          </a:p>
        </p:txBody>
      </p:sp>
    </p:spTree>
    <p:extLst>
      <p:ext uri="{BB962C8B-B14F-4D97-AF65-F5344CB8AC3E}">
        <p14:creationId xmlns:p14="http://schemas.microsoft.com/office/powerpoint/2010/main" val="31910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BD62-495E-D754-AFAB-B0AE165A5FA6}"/>
              </a:ext>
            </a:extLst>
          </p:cNvPr>
          <p:cNvSpPr>
            <a:spLocks noGrp="1"/>
          </p:cNvSpPr>
          <p:nvPr>
            <p:ph type="title"/>
          </p:nvPr>
        </p:nvSpPr>
        <p:spPr/>
        <p:txBody>
          <a:bodyPr/>
          <a:lstStyle/>
          <a:p>
            <a:r>
              <a:rPr lang="en-GB"/>
              <a:t>Resnet Architecture</a:t>
            </a:r>
          </a:p>
        </p:txBody>
      </p:sp>
      <p:sp>
        <p:nvSpPr>
          <p:cNvPr id="3" name="Subtitle 2">
            <a:extLst>
              <a:ext uri="{FF2B5EF4-FFF2-40B4-BE49-F238E27FC236}">
                <a16:creationId xmlns:a16="http://schemas.microsoft.com/office/drawing/2014/main" id="{F40A09E0-E50F-64C6-7EA0-BC06B0B5FFF3}"/>
              </a:ext>
            </a:extLst>
          </p:cNvPr>
          <p:cNvSpPr>
            <a:spLocks noGrp="1"/>
          </p:cNvSpPr>
          <p:nvPr>
            <p:ph type="subTitle" idx="1"/>
          </p:nvPr>
        </p:nvSpPr>
        <p:spPr>
          <a:xfrm>
            <a:off x="633674" y="1338880"/>
            <a:ext cx="7882822" cy="1092900"/>
          </a:xfrm>
        </p:spPr>
        <p:txBody>
          <a:bodyPr/>
          <a:lstStyle/>
          <a:p>
            <a:pPr marL="285750" indent="-285750">
              <a:buFont typeface="Arial"/>
              <a:buChar char="•"/>
            </a:pPr>
            <a:r>
              <a:rPr lang="en-AU"/>
              <a:t>A 7×7 kernel convolution alongside 64 other kernels with a 2-sized stride.</a:t>
            </a:r>
            <a:endParaRPr lang="en-US"/>
          </a:p>
          <a:p>
            <a:pPr marL="285750" indent="-285750">
              <a:buFont typeface="Arial"/>
              <a:buChar char="•"/>
            </a:pPr>
            <a:r>
              <a:rPr lang="en-AU"/>
              <a:t>A max pooling layer with a 2-sized stride.</a:t>
            </a:r>
            <a:endParaRPr lang="en-GB"/>
          </a:p>
          <a:p>
            <a:pPr marL="285750" indent="-285750">
              <a:buFont typeface="Arial"/>
              <a:buChar char="•"/>
            </a:pPr>
            <a:r>
              <a:rPr lang="en-AU"/>
              <a:t>9 more layers 3×3,64 kernel convolution, another with 1×1,64 kernels, and a third with 1×1,256 kernels. These 3 layers are repeated 3 times. </a:t>
            </a:r>
            <a:endParaRPr lang="en-GB"/>
          </a:p>
          <a:p>
            <a:pPr marL="285750" indent="-285750">
              <a:buFont typeface="Arial"/>
              <a:buChar char="•"/>
            </a:pPr>
            <a:r>
              <a:rPr lang="en-AU"/>
              <a:t>12 more layers with 1×1,128 kernels, 3×3,128 kernels, and 1×1,512 kernels, iterated 4 times.</a:t>
            </a:r>
            <a:endParaRPr lang="en-GB"/>
          </a:p>
          <a:p>
            <a:pPr marL="285750" indent="-285750">
              <a:buFont typeface="Arial"/>
              <a:buChar char="•"/>
            </a:pPr>
            <a:r>
              <a:rPr lang="en-AU"/>
              <a:t>18 more layers with 1×1,256 cores, and 2 cores 3×3,256 and 1×1,1024, iterated 6 times.</a:t>
            </a:r>
            <a:endParaRPr lang="en-GB"/>
          </a:p>
          <a:p>
            <a:pPr marL="285750" indent="-285750">
              <a:buFont typeface="Arial"/>
              <a:buChar char="•"/>
            </a:pPr>
            <a:r>
              <a:rPr lang="en-AU"/>
              <a:t>9 more layers with 1×1,512 cores, 3×3,512 cores, and 1×1,2048 cores iterated 3 times (up to this point the network has 50 layers)</a:t>
            </a:r>
            <a:endParaRPr lang="en-GB"/>
          </a:p>
          <a:p>
            <a:endParaRPr lang="en-GB"/>
          </a:p>
        </p:txBody>
      </p:sp>
    </p:spTree>
    <p:extLst>
      <p:ext uri="{BB962C8B-B14F-4D97-AF65-F5344CB8AC3E}">
        <p14:creationId xmlns:p14="http://schemas.microsoft.com/office/powerpoint/2010/main" val="372831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9740-F994-491F-2BE1-7AD8E5FA7E19}"/>
              </a:ext>
            </a:extLst>
          </p:cNvPr>
          <p:cNvSpPr>
            <a:spLocks noGrp="1"/>
          </p:cNvSpPr>
          <p:nvPr>
            <p:ph type="title"/>
          </p:nvPr>
        </p:nvSpPr>
        <p:spPr/>
        <p:txBody>
          <a:bodyPr/>
          <a:lstStyle/>
          <a:p>
            <a:r>
              <a:rPr lang="en-GB"/>
              <a:t>Architecture</a:t>
            </a:r>
          </a:p>
        </p:txBody>
      </p:sp>
      <p:pic>
        <p:nvPicPr>
          <p:cNvPr id="4" name="Picture 4" descr="Diagram&#10;&#10;Description automatically generated">
            <a:extLst>
              <a:ext uri="{FF2B5EF4-FFF2-40B4-BE49-F238E27FC236}">
                <a16:creationId xmlns:a16="http://schemas.microsoft.com/office/drawing/2014/main" id="{E10F6803-FED2-866E-53EE-7C37F4219BE2}"/>
              </a:ext>
            </a:extLst>
          </p:cNvPr>
          <p:cNvPicPr>
            <a:picLocks noChangeAspect="1"/>
          </p:cNvPicPr>
          <p:nvPr/>
        </p:nvPicPr>
        <p:blipFill>
          <a:blip r:embed="rId2"/>
          <a:stretch>
            <a:fillRect/>
          </a:stretch>
        </p:blipFill>
        <p:spPr>
          <a:xfrm>
            <a:off x="6465925" y="1288407"/>
            <a:ext cx="1963321" cy="3528832"/>
          </a:xfrm>
          <a:prstGeom prst="rect">
            <a:avLst/>
          </a:prstGeom>
        </p:spPr>
      </p:pic>
      <p:sp>
        <p:nvSpPr>
          <p:cNvPr id="3" name="TextBox 2">
            <a:extLst>
              <a:ext uri="{FF2B5EF4-FFF2-40B4-BE49-F238E27FC236}">
                <a16:creationId xmlns:a16="http://schemas.microsoft.com/office/drawing/2014/main" id="{6EF538DE-025B-EE4B-75BF-0415B963E11C}"/>
              </a:ext>
            </a:extLst>
          </p:cNvPr>
          <p:cNvSpPr txBox="1"/>
          <p:nvPr/>
        </p:nvSpPr>
        <p:spPr>
          <a:xfrm>
            <a:off x="245679" y="1163602"/>
            <a:ext cx="5983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solidFill>
                  <a:schemeClr val="bg1"/>
                </a:solidFill>
              </a:rPr>
              <a:t>A network-in-network (NIN) architecture called ResNet is relying on a large number of stacked residual units. The network was built using this set of residual units as its building pieces. Building blocks that make up the ResNet Architecture are made up of a group of residual units. The convolution, pooling, and layer components make up the residual units.</a:t>
            </a:r>
            <a:endParaRPr lang="en-US">
              <a:solidFill>
                <a:schemeClr val="bg1"/>
              </a:solidFill>
            </a:endParaRPr>
          </a:p>
        </p:txBody>
      </p:sp>
      <p:pic>
        <p:nvPicPr>
          <p:cNvPr id="5" name="Picture 5" descr="Diagram&#10;&#10;Description automatically generated">
            <a:extLst>
              <a:ext uri="{FF2B5EF4-FFF2-40B4-BE49-F238E27FC236}">
                <a16:creationId xmlns:a16="http://schemas.microsoft.com/office/drawing/2014/main" id="{40FDF0E1-980C-A149-B9E4-2D7E9BEADC36}"/>
              </a:ext>
            </a:extLst>
          </p:cNvPr>
          <p:cNvPicPr>
            <a:picLocks noChangeAspect="1"/>
          </p:cNvPicPr>
          <p:nvPr/>
        </p:nvPicPr>
        <p:blipFill>
          <a:blip r:embed="rId3"/>
          <a:stretch>
            <a:fillRect/>
          </a:stretch>
        </p:blipFill>
        <p:spPr>
          <a:xfrm>
            <a:off x="3024554" y="2568875"/>
            <a:ext cx="2743200" cy="2065663"/>
          </a:xfrm>
          <a:prstGeom prst="rect">
            <a:avLst/>
          </a:prstGeom>
        </p:spPr>
      </p:pic>
    </p:spTree>
    <p:extLst>
      <p:ext uri="{BB962C8B-B14F-4D97-AF65-F5344CB8AC3E}">
        <p14:creationId xmlns:p14="http://schemas.microsoft.com/office/powerpoint/2010/main" val="100419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E8BF-EF30-5A8F-07D3-C926256E588F}"/>
              </a:ext>
            </a:extLst>
          </p:cNvPr>
          <p:cNvSpPr>
            <a:spLocks noGrp="1"/>
          </p:cNvSpPr>
          <p:nvPr>
            <p:ph type="title"/>
          </p:nvPr>
        </p:nvSpPr>
        <p:spPr/>
        <p:txBody>
          <a:bodyPr/>
          <a:lstStyle/>
          <a:p>
            <a:r>
              <a:rPr lang="en-GB"/>
              <a:t>Calculations in </a:t>
            </a:r>
            <a:r>
              <a:rPr lang="en-GB" err="1"/>
              <a:t>resnet</a:t>
            </a:r>
          </a:p>
        </p:txBody>
      </p:sp>
      <p:pic>
        <p:nvPicPr>
          <p:cNvPr id="4" name="Picture 4">
            <a:extLst>
              <a:ext uri="{FF2B5EF4-FFF2-40B4-BE49-F238E27FC236}">
                <a16:creationId xmlns:a16="http://schemas.microsoft.com/office/drawing/2014/main" id="{002F9E21-F7D4-CA0D-7074-D1B10D9B0055}"/>
              </a:ext>
            </a:extLst>
          </p:cNvPr>
          <p:cNvPicPr>
            <a:picLocks noChangeAspect="1"/>
          </p:cNvPicPr>
          <p:nvPr/>
        </p:nvPicPr>
        <p:blipFill>
          <a:blip r:embed="rId2"/>
          <a:stretch>
            <a:fillRect/>
          </a:stretch>
        </p:blipFill>
        <p:spPr>
          <a:xfrm>
            <a:off x="369277" y="1994023"/>
            <a:ext cx="2743200" cy="276225"/>
          </a:xfrm>
          <a:prstGeom prst="rect">
            <a:avLst/>
          </a:prstGeom>
        </p:spPr>
      </p:pic>
      <p:pic>
        <p:nvPicPr>
          <p:cNvPr id="5" name="Picture 5">
            <a:extLst>
              <a:ext uri="{FF2B5EF4-FFF2-40B4-BE49-F238E27FC236}">
                <a16:creationId xmlns:a16="http://schemas.microsoft.com/office/drawing/2014/main" id="{EF58B09B-D5C1-DC61-E02F-974EBC91640E}"/>
              </a:ext>
            </a:extLst>
          </p:cNvPr>
          <p:cNvPicPr>
            <a:picLocks noChangeAspect="1"/>
          </p:cNvPicPr>
          <p:nvPr/>
        </p:nvPicPr>
        <p:blipFill>
          <a:blip r:embed="rId3"/>
          <a:stretch>
            <a:fillRect/>
          </a:stretch>
        </p:blipFill>
        <p:spPr>
          <a:xfrm>
            <a:off x="367079" y="3109546"/>
            <a:ext cx="2747596" cy="419100"/>
          </a:xfrm>
          <a:prstGeom prst="rect">
            <a:avLst/>
          </a:prstGeom>
        </p:spPr>
      </p:pic>
      <p:pic>
        <p:nvPicPr>
          <p:cNvPr id="6" name="Picture 6" descr="Text, letter&#10;&#10;Description automatically generated">
            <a:extLst>
              <a:ext uri="{FF2B5EF4-FFF2-40B4-BE49-F238E27FC236}">
                <a16:creationId xmlns:a16="http://schemas.microsoft.com/office/drawing/2014/main" id="{D9B01415-6450-3724-C430-CE1D64C3EA1C}"/>
              </a:ext>
            </a:extLst>
          </p:cNvPr>
          <p:cNvPicPr>
            <a:picLocks noChangeAspect="1"/>
          </p:cNvPicPr>
          <p:nvPr/>
        </p:nvPicPr>
        <p:blipFill rotWithShape="1">
          <a:blip r:embed="rId4"/>
          <a:srcRect t="23809" r="540" b="-1190"/>
          <a:stretch/>
        </p:blipFill>
        <p:spPr>
          <a:xfrm>
            <a:off x="368545" y="3501537"/>
            <a:ext cx="1610499" cy="574902"/>
          </a:xfrm>
          <a:prstGeom prst="rect">
            <a:avLst/>
          </a:prstGeom>
        </p:spPr>
      </p:pic>
      <p:pic>
        <p:nvPicPr>
          <p:cNvPr id="7" name="Picture 7">
            <a:extLst>
              <a:ext uri="{FF2B5EF4-FFF2-40B4-BE49-F238E27FC236}">
                <a16:creationId xmlns:a16="http://schemas.microsoft.com/office/drawing/2014/main" id="{211FBB92-D5BE-AECF-D398-5A9941BBFD89}"/>
              </a:ext>
            </a:extLst>
          </p:cNvPr>
          <p:cNvPicPr>
            <a:picLocks noChangeAspect="1"/>
          </p:cNvPicPr>
          <p:nvPr/>
        </p:nvPicPr>
        <p:blipFill rotWithShape="1">
          <a:blip r:embed="rId5"/>
          <a:srcRect t="1117" r="49905" b="-2381"/>
          <a:stretch/>
        </p:blipFill>
        <p:spPr>
          <a:xfrm>
            <a:off x="4976447" y="1895909"/>
            <a:ext cx="2693064" cy="740418"/>
          </a:xfrm>
          <a:prstGeom prst="rect">
            <a:avLst/>
          </a:prstGeom>
        </p:spPr>
      </p:pic>
      <p:sp>
        <p:nvSpPr>
          <p:cNvPr id="8" name="TextBox 7">
            <a:extLst>
              <a:ext uri="{FF2B5EF4-FFF2-40B4-BE49-F238E27FC236}">
                <a16:creationId xmlns:a16="http://schemas.microsoft.com/office/drawing/2014/main" id="{674F7F45-3137-F12C-433D-B5B7210653AB}"/>
              </a:ext>
            </a:extLst>
          </p:cNvPr>
          <p:cNvSpPr txBox="1"/>
          <p:nvPr/>
        </p:nvSpPr>
        <p:spPr>
          <a:xfrm>
            <a:off x="327513" y="1474909"/>
            <a:ext cx="2110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Each residual unit can be expressed as:</a:t>
            </a:r>
          </a:p>
        </p:txBody>
      </p:sp>
      <p:sp>
        <p:nvSpPr>
          <p:cNvPr id="9" name="TextBox 8">
            <a:extLst>
              <a:ext uri="{FF2B5EF4-FFF2-40B4-BE49-F238E27FC236}">
                <a16:creationId xmlns:a16="http://schemas.microsoft.com/office/drawing/2014/main" id="{EC4F8EA0-2AC8-834C-930A-828FFED670B8}"/>
              </a:ext>
            </a:extLst>
          </p:cNvPr>
          <p:cNvSpPr txBox="1"/>
          <p:nvPr/>
        </p:nvSpPr>
        <p:spPr>
          <a:xfrm>
            <a:off x="369277" y="274759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For n  residual unit :</a:t>
            </a:r>
            <a:endParaRPr lang="en-GB"/>
          </a:p>
        </p:txBody>
      </p:sp>
      <p:sp>
        <p:nvSpPr>
          <p:cNvPr id="10" name="TextBox 9">
            <a:extLst>
              <a:ext uri="{FF2B5EF4-FFF2-40B4-BE49-F238E27FC236}">
                <a16:creationId xmlns:a16="http://schemas.microsoft.com/office/drawing/2014/main" id="{F5E1F70E-DB7D-C4B5-420F-4EE33165F739}"/>
              </a:ext>
            </a:extLst>
          </p:cNvPr>
          <p:cNvSpPr txBox="1"/>
          <p:nvPr/>
        </p:nvSpPr>
        <p:spPr>
          <a:xfrm>
            <a:off x="4950069" y="147271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To determine the size of output:</a:t>
            </a:r>
          </a:p>
        </p:txBody>
      </p:sp>
      <p:sp>
        <p:nvSpPr>
          <p:cNvPr id="11" name="TextBox 10">
            <a:extLst>
              <a:ext uri="{FF2B5EF4-FFF2-40B4-BE49-F238E27FC236}">
                <a16:creationId xmlns:a16="http://schemas.microsoft.com/office/drawing/2014/main" id="{F7CC60E8-9130-E195-909D-5D4C2932E229}"/>
              </a:ext>
            </a:extLst>
          </p:cNvPr>
          <p:cNvSpPr txBox="1"/>
          <p:nvPr/>
        </p:nvSpPr>
        <p:spPr>
          <a:xfrm>
            <a:off x="4879730" y="2905857"/>
            <a:ext cx="32091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Where :</a:t>
            </a:r>
          </a:p>
          <a:p>
            <a:pPr algn="just"/>
            <a:r>
              <a:rPr lang="en-AU">
                <a:solidFill>
                  <a:schemeClr val="bg1"/>
                </a:solidFill>
              </a:rPr>
              <a:t>H(x) - identifying mapping of </a:t>
            </a:r>
            <a:r>
              <a:rPr lang="en-AU" err="1">
                <a:solidFill>
                  <a:schemeClr val="bg1"/>
                </a:solidFill>
              </a:rPr>
              <a:t>ReLU</a:t>
            </a:r>
            <a:endParaRPr lang="en-AU">
              <a:solidFill>
                <a:schemeClr val="bg1"/>
              </a:solidFill>
            </a:endParaRPr>
          </a:p>
          <a:p>
            <a:pPr algn="just"/>
            <a:r>
              <a:rPr lang="en-AU">
                <a:solidFill>
                  <a:schemeClr val="bg1"/>
                </a:solidFill>
              </a:rPr>
              <a:t>F(Yn) - residual function of nth unit</a:t>
            </a:r>
          </a:p>
          <a:p>
            <a:pPr algn="just"/>
            <a:r>
              <a:rPr lang="en-AU" err="1">
                <a:solidFill>
                  <a:schemeClr val="bg1"/>
                </a:solidFill>
              </a:rPr>
              <a:t>Xn</a:t>
            </a:r>
            <a:r>
              <a:rPr lang="en-AU">
                <a:solidFill>
                  <a:schemeClr val="bg1"/>
                </a:solidFill>
              </a:rPr>
              <a:t> – input</a:t>
            </a:r>
          </a:p>
          <a:p>
            <a:pPr algn="just"/>
            <a:r>
              <a:rPr lang="en-AU">
                <a:solidFill>
                  <a:schemeClr val="bg1"/>
                </a:solidFill>
              </a:rPr>
              <a:t>N – image size</a:t>
            </a:r>
          </a:p>
          <a:p>
            <a:pPr algn="just"/>
            <a:r>
              <a:rPr lang="en-AU">
                <a:solidFill>
                  <a:schemeClr val="bg1"/>
                </a:solidFill>
              </a:rPr>
              <a:t>P – padding</a:t>
            </a:r>
          </a:p>
          <a:p>
            <a:pPr algn="just"/>
            <a:r>
              <a:rPr lang="en-AU">
                <a:solidFill>
                  <a:schemeClr val="bg1"/>
                </a:solidFill>
              </a:rPr>
              <a:t>F – no. Of filters</a:t>
            </a:r>
          </a:p>
          <a:p>
            <a:pPr algn="just"/>
            <a:r>
              <a:rPr lang="en-AU">
                <a:solidFill>
                  <a:schemeClr val="bg1"/>
                </a:solidFill>
              </a:rPr>
              <a:t>S - stride</a:t>
            </a:r>
          </a:p>
          <a:p>
            <a:endParaRPr lang="en-GB">
              <a:solidFill>
                <a:schemeClr val="bg1"/>
              </a:solidFill>
            </a:endParaRPr>
          </a:p>
        </p:txBody>
      </p:sp>
    </p:spTree>
    <p:extLst>
      <p:ext uri="{BB962C8B-B14F-4D97-AF65-F5344CB8AC3E}">
        <p14:creationId xmlns:p14="http://schemas.microsoft.com/office/powerpoint/2010/main" val="2623734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E2BE-CE4D-D4E2-1D0E-531CF1423E24}"/>
              </a:ext>
            </a:extLst>
          </p:cNvPr>
          <p:cNvSpPr>
            <a:spLocks noGrp="1"/>
          </p:cNvSpPr>
          <p:nvPr>
            <p:ph type="title"/>
          </p:nvPr>
        </p:nvSpPr>
        <p:spPr/>
        <p:txBody>
          <a:bodyPr/>
          <a:lstStyle/>
          <a:p>
            <a:r>
              <a:rPr lang="en-IN" sz="2400"/>
              <a:t>Renet-50 – Final Model(Transfer Learning)</a:t>
            </a:r>
          </a:p>
        </p:txBody>
      </p:sp>
      <p:pic>
        <p:nvPicPr>
          <p:cNvPr id="4" name="Picture 4" descr="Diagram&#10;&#10;Description automatically generated">
            <a:extLst>
              <a:ext uri="{FF2B5EF4-FFF2-40B4-BE49-F238E27FC236}">
                <a16:creationId xmlns:a16="http://schemas.microsoft.com/office/drawing/2014/main" id="{94F95287-F799-6044-2DA3-27ABE64C2302}"/>
              </a:ext>
            </a:extLst>
          </p:cNvPr>
          <p:cNvPicPr>
            <a:picLocks noChangeAspect="1"/>
          </p:cNvPicPr>
          <p:nvPr/>
        </p:nvPicPr>
        <p:blipFill>
          <a:blip r:embed="rId2"/>
          <a:stretch>
            <a:fillRect/>
          </a:stretch>
        </p:blipFill>
        <p:spPr>
          <a:xfrm rot="-5400000">
            <a:off x="3118092" y="-1356503"/>
            <a:ext cx="2832335" cy="8374091"/>
          </a:xfrm>
          <a:prstGeom prst="rect">
            <a:avLst/>
          </a:prstGeom>
        </p:spPr>
      </p:pic>
    </p:spTree>
    <p:extLst>
      <p:ext uri="{BB962C8B-B14F-4D97-AF65-F5344CB8AC3E}">
        <p14:creationId xmlns:p14="http://schemas.microsoft.com/office/powerpoint/2010/main" val="703665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F2E7-DD65-68AD-10D3-50AD6954E472}"/>
              </a:ext>
            </a:extLst>
          </p:cNvPr>
          <p:cNvSpPr>
            <a:spLocks noGrp="1"/>
          </p:cNvSpPr>
          <p:nvPr>
            <p:ph type="title"/>
          </p:nvPr>
        </p:nvSpPr>
        <p:spPr/>
        <p:txBody>
          <a:bodyPr/>
          <a:lstStyle/>
          <a:p>
            <a:r>
              <a:rPr lang="en-US"/>
              <a:t>Results</a:t>
            </a:r>
          </a:p>
        </p:txBody>
      </p:sp>
      <p:sp>
        <p:nvSpPr>
          <p:cNvPr id="3" name="Subtitle 2">
            <a:extLst>
              <a:ext uri="{FF2B5EF4-FFF2-40B4-BE49-F238E27FC236}">
                <a16:creationId xmlns:a16="http://schemas.microsoft.com/office/drawing/2014/main" id="{13FF4CA9-7F5C-44E6-5332-C2CFC864C50B}"/>
              </a:ext>
            </a:extLst>
          </p:cNvPr>
          <p:cNvSpPr>
            <a:spLocks noGrp="1"/>
          </p:cNvSpPr>
          <p:nvPr>
            <p:ph type="subTitle" idx="1"/>
          </p:nvPr>
        </p:nvSpPr>
        <p:spPr>
          <a:xfrm>
            <a:off x="713250" y="1341050"/>
            <a:ext cx="8030399" cy="3436050"/>
          </a:xfrm>
        </p:spPr>
        <p:txBody>
          <a:bodyPr/>
          <a:lstStyle/>
          <a:p>
            <a:endParaRPr lang="en-US"/>
          </a:p>
        </p:txBody>
      </p:sp>
      <p:graphicFrame>
        <p:nvGraphicFramePr>
          <p:cNvPr id="6" name="Table 5">
            <a:extLst>
              <a:ext uri="{FF2B5EF4-FFF2-40B4-BE49-F238E27FC236}">
                <a16:creationId xmlns:a16="http://schemas.microsoft.com/office/drawing/2014/main" id="{267D97D3-A85B-4B07-0596-302622D2E2E5}"/>
              </a:ext>
            </a:extLst>
          </p:cNvPr>
          <p:cNvGraphicFramePr>
            <a:graphicFrameLocks noGrp="1"/>
          </p:cNvGraphicFramePr>
          <p:nvPr>
            <p:extLst>
              <p:ext uri="{D42A27DB-BD31-4B8C-83A1-F6EECF244321}">
                <p14:modId xmlns:p14="http://schemas.microsoft.com/office/powerpoint/2010/main" val="3058819271"/>
              </p:ext>
            </p:extLst>
          </p:nvPr>
        </p:nvGraphicFramePr>
        <p:xfrm>
          <a:off x="1357086" y="1770743"/>
          <a:ext cx="6212114" cy="2240778"/>
        </p:xfrm>
        <a:graphic>
          <a:graphicData uri="http://schemas.openxmlformats.org/drawingml/2006/table">
            <a:tbl>
              <a:tblPr firstRow="1" firstCol="1">
                <a:tableStyleId>{4BC507AD-AE87-4794-AD72-272B8B50E6E5}</a:tableStyleId>
              </a:tblPr>
              <a:tblGrid>
                <a:gridCol w="739251">
                  <a:extLst>
                    <a:ext uri="{9D8B030D-6E8A-4147-A177-3AD203B41FA5}">
                      <a16:colId xmlns:a16="http://schemas.microsoft.com/office/drawing/2014/main" val="1946913160"/>
                    </a:ext>
                  </a:extLst>
                </a:gridCol>
                <a:gridCol w="2011485">
                  <a:extLst>
                    <a:ext uri="{9D8B030D-6E8A-4147-A177-3AD203B41FA5}">
                      <a16:colId xmlns:a16="http://schemas.microsoft.com/office/drawing/2014/main" val="3795359940"/>
                    </a:ext>
                  </a:extLst>
                </a:gridCol>
                <a:gridCol w="1386659">
                  <a:extLst>
                    <a:ext uri="{9D8B030D-6E8A-4147-A177-3AD203B41FA5}">
                      <a16:colId xmlns:a16="http://schemas.microsoft.com/office/drawing/2014/main" val="1711494048"/>
                    </a:ext>
                  </a:extLst>
                </a:gridCol>
                <a:gridCol w="1020798">
                  <a:extLst>
                    <a:ext uri="{9D8B030D-6E8A-4147-A177-3AD203B41FA5}">
                      <a16:colId xmlns:a16="http://schemas.microsoft.com/office/drawing/2014/main" val="216269450"/>
                    </a:ext>
                  </a:extLst>
                </a:gridCol>
                <a:gridCol w="1053921">
                  <a:extLst>
                    <a:ext uri="{9D8B030D-6E8A-4147-A177-3AD203B41FA5}">
                      <a16:colId xmlns:a16="http://schemas.microsoft.com/office/drawing/2014/main" val="3710950738"/>
                    </a:ext>
                  </a:extLst>
                </a:gridCol>
              </a:tblGrid>
              <a:tr h="398852">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S.N</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Model</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Accuracy</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Precision</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Recall</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1450828637"/>
                  </a:ext>
                </a:extLst>
              </a:tr>
              <a:tr h="350581">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1</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IN" sz="1400">
                          <a:solidFill>
                            <a:schemeClr val="bg1"/>
                          </a:solidFill>
                          <a:effectLst/>
                          <a:latin typeface="Chivo" panose="020B0604020202020204" charset="0"/>
                          <a:ea typeface="Chivo" panose="020B0604020202020204" charset="0"/>
                          <a:cs typeface="Chivo" panose="020B0604020202020204" charset="0"/>
                        </a:rPr>
                        <a:t>Normal CNN model</a:t>
                      </a:r>
                    </a:p>
                  </a:txBody>
                  <a:tcPr marL="93980" marR="93980" marT="46990" marB="46990"/>
                </a:tc>
                <a:tc>
                  <a:txBody>
                    <a:bodyPr/>
                    <a:lstStyle/>
                    <a:p>
                      <a:pPr algn="ctr">
                        <a:lnSpc>
                          <a:spcPts val="1200"/>
                        </a:lnSpc>
                      </a:pPr>
                      <a:r>
                        <a:rPr lang="en-US" sz="1400" dirty="0">
                          <a:solidFill>
                            <a:schemeClr val="bg1"/>
                          </a:solidFill>
                          <a:effectLst/>
                          <a:latin typeface="Chivo" panose="020B0604020202020204" charset="0"/>
                          <a:ea typeface="Chivo" panose="020B0604020202020204" charset="0"/>
                          <a:cs typeface="Chivo" panose="020B0604020202020204" charset="0"/>
                        </a:rPr>
                        <a:t>91.76%</a:t>
                      </a:r>
                      <a:endParaRPr lang="en-IN" sz="1400" dirty="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91.93%</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91.76%</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3333769046"/>
                  </a:ext>
                </a:extLst>
              </a:tr>
              <a:tr h="324057">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2</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IN" sz="1400">
                          <a:solidFill>
                            <a:schemeClr val="bg1"/>
                          </a:solidFill>
                          <a:effectLst/>
                          <a:latin typeface="Chivo" panose="020B0604020202020204" charset="0"/>
                          <a:ea typeface="Chivo" panose="020B0604020202020204" charset="0"/>
                          <a:cs typeface="Chivo" panose="020B0604020202020204" charset="0"/>
                        </a:rPr>
                        <a:t>Inception V3</a:t>
                      </a: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91.68%</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91.95%</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91.68%</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67898611"/>
                  </a:ext>
                </a:extLst>
              </a:tr>
              <a:tr h="324057">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3</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IN" sz="1400">
                          <a:solidFill>
                            <a:schemeClr val="bg1"/>
                          </a:solidFill>
                          <a:effectLst/>
                          <a:latin typeface="Chivo" panose="020B0604020202020204" charset="0"/>
                          <a:ea typeface="Chivo" panose="020B0604020202020204" charset="0"/>
                          <a:cs typeface="Chivo" panose="020B0604020202020204" charset="0"/>
                        </a:rPr>
                        <a:t>Vgg16</a:t>
                      </a: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90.33%</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91.49%</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90.33%</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2046876915"/>
                  </a:ext>
                </a:extLst>
              </a:tr>
              <a:tr h="324057">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4</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IN" sz="1400">
                          <a:solidFill>
                            <a:schemeClr val="bg1"/>
                          </a:solidFill>
                          <a:effectLst/>
                          <a:latin typeface="Chivo" panose="020B0604020202020204" charset="0"/>
                          <a:ea typeface="Chivo" panose="020B0604020202020204" charset="0"/>
                          <a:cs typeface="Chivo" panose="020B0604020202020204" charset="0"/>
                        </a:rPr>
                        <a:t>Resnet 50</a:t>
                      </a: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95.68%</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95.98%</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95.68%</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2218587166"/>
                  </a:ext>
                </a:extLst>
              </a:tr>
              <a:tr h="519174">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5.</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Resnet50 (Fine-tuned)</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93980" marR="93980" marT="46990" marB="4699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98.66%</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a:solidFill>
                            <a:schemeClr val="bg1"/>
                          </a:solidFill>
                          <a:effectLst/>
                          <a:latin typeface="Chivo" panose="020B0604020202020204" charset="0"/>
                          <a:ea typeface="Chivo" panose="020B0604020202020204" charset="0"/>
                          <a:cs typeface="Chivo" panose="020B0604020202020204" charset="0"/>
                        </a:rPr>
                        <a:t>98.71%</a:t>
                      </a:r>
                      <a:endParaRPr lang="en-IN" sz="140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tc>
                  <a:txBody>
                    <a:bodyPr/>
                    <a:lstStyle/>
                    <a:p>
                      <a:pPr algn="ctr">
                        <a:lnSpc>
                          <a:spcPts val="1200"/>
                        </a:lnSpc>
                      </a:pPr>
                      <a:r>
                        <a:rPr lang="en-US" sz="1400" dirty="0">
                          <a:solidFill>
                            <a:schemeClr val="bg1"/>
                          </a:solidFill>
                          <a:effectLst/>
                          <a:latin typeface="Chivo" panose="020B0604020202020204" charset="0"/>
                          <a:ea typeface="Chivo" panose="020B0604020202020204" charset="0"/>
                          <a:cs typeface="Chivo" panose="020B0604020202020204" charset="0"/>
                        </a:rPr>
                        <a:t>98.66%</a:t>
                      </a:r>
                      <a:endParaRPr lang="en-IN" sz="1400" dirty="0">
                        <a:solidFill>
                          <a:schemeClr val="bg1"/>
                        </a:solidFill>
                        <a:effectLst/>
                        <a:latin typeface="Chivo" panose="020B0604020202020204" charset="0"/>
                        <a:ea typeface="Chivo" panose="020B0604020202020204" charset="0"/>
                        <a:cs typeface="Chivo" panose="020B0604020202020204" charset="0"/>
                      </a:endParaRPr>
                    </a:p>
                  </a:txBody>
                  <a:tcPr marL="68580" marR="68580" marT="0" marB="0"/>
                </a:tc>
                <a:extLst>
                  <a:ext uri="{0D108BD9-81ED-4DB2-BD59-A6C34878D82A}">
                    <a16:rowId xmlns:a16="http://schemas.microsoft.com/office/drawing/2014/main" val="1813739156"/>
                  </a:ext>
                </a:extLst>
              </a:tr>
            </a:tbl>
          </a:graphicData>
        </a:graphic>
      </p:graphicFrame>
    </p:spTree>
    <p:extLst>
      <p:ext uri="{BB962C8B-B14F-4D97-AF65-F5344CB8AC3E}">
        <p14:creationId xmlns:p14="http://schemas.microsoft.com/office/powerpoint/2010/main" val="245634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F2E7-DD65-68AD-10D3-50AD6954E472}"/>
              </a:ext>
            </a:extLst>
          </p:cNvPr>
          <p:cNvSpPr>
            <a:spLocks noGrp="1"/>
          </p:cNvSpPr>
          <p:nvPr>
            <p:ph type="title"/>
          </p:nvPr>
        </p:nvSpPr>
        <p:spPr/>
        <p:txBody>
          <a:bodyPr/>
          <a:lstStyle/>
          <a:p>
            <a:r>
              <a:rPr lang="en-US"/>
              <a:t>Results</a:t>
            </a:r>
          </a:p>
        </p:txBody>
      </p:sp>
      <p:graphicFrame>
        <p:nvGraphicFramePr>
          <p:cNvPr id="10" name="Chart 9">
            <a:extLst>
              <a:ext uri="{FF2B5EF4-FFF2-40B4-BE49-F238E27FC236}">
                <a16:creationId xmlns:a16="http://schemas.microsoft.com/office/drawing/2014/main" id="{58534896-ED8E-8DC9-2713-755D7C7D6216}"/>
              </a:ext>
            </a:extLst>
          </p:cNvPr>
          <p:cNvGraphicFramePr/>
          <p:nvPr>
            <p:extLst>
              <p:ext uri="{D42A27DB-BD31-4B8C-83A1-F6EECF244321}">
                <p14:modId xmlns:p14="http://schemas.microsoft.com/office/powerpoint/2010/main" val="2145914740"/>
              </p:ext>
            </p:extLst>
          </p:nvPr>
        </p:nvGraphicFramePr>
        <p:xfrm>
          <a:off x="1734456" y="1223525"/>
          <a:ext cx="5675087" cy="3436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8184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AA80-03F2-04AB-E2B5-58EC9204F583}"/>
              </a:ext>
            </a:extLst>
          </p:cNvPr>
          <p:cNvSpPr>
            <a:spLocks noGrp="1"/>
          </p:cNvSpPr>
          <p:nvPr>
            <p:ph type="title"/>
          </p:nvPr>
        </p:nvSpPr>
        <p:spPr/>
        <p:txBody>
          <a:bodyPr/>
          <a:lstStyle/>
          <a:p>
            <a:r>
              <a:rPr lang="en-US"/>
              <a:t>Conclusion</a:t>
            </a:r>
            <a:endParaRPr lang="en-IN"/>
          </a:p>
        </p:txBody>
      </p:sp>
      <p:sp>
        <p:nvSpPr>
          <p:cNvPr id="3" name="Subtitle 2">
            <a:extLst>
              <a:ext uri="{FF2B5EF4-FFF2-40B4-BE49-F238E27FC236}">
                <a16:creationId xmlns:a16="http://schemas.microsoft.com/office/drawing/2014/main" id="{AF6EC039-0CFB-CDEB-659A-4D287F29633E}"/>
              </a:ext>
            </a:extLst>
          </p:cNvPr>
          <p:cNvSpPr>
            <a:spLocks noGrp="1"/>
          </p:cNvSpPr>
          <p:nvPr>
            <p:ph type="subTitle" idx="1"/>
          </p:nvPr>
        </p:nvSpPr>
        <p:spPr>
          <a:xfrm>
            <a:off x="386678" y="1321999"/>
            <a:ext cx="8379951" cy="3489487"/>
          </a:xfrm>
        </p:spPr>
        <p:txBody>
          <a:bodyPr/>
          <a:lstStyle/>
          <a:p>
            <a:pPr marL="457200">
              <a:buFont typeface="Arial" panose="020B0604020202020204" pitchFamily="34" charset="0"/>
              <a:buChar char="•"/>
            </a:pPr>
            <a:r>
              <a:rPr lang="en-AU" sz="1800">
                <a:effectLst/>
                <a:latin typeface="Times New Roman" panose="02020603050405020304" pitchFamily="18" charset="0"/>
                <a:ea typeface="SimSun" panose="02010600030101010101" pitchFamily="2" charset="-122"/>
              </a:rPr>
              <a:t>From the metrics table we observed that Resnet50 using Transfer Learning gives the best accuracy.</a:t>
            </a:r>
          </a:p>
          <a:p>
            <a:pPr marL="457200">
              <a:buFont typeface="Arial" panose="020B0604020202020204" pitchFamily="34" charset="0"/>
              <a:buChar char="•"/>
            </a:pPr>
            <a:r>
              <a:rPr lang="en-AU" sz="1800">
                <a:effectLst/>
                <a:latin typeface="Times New Roman" panose="02020603050405020304" pitchFamily="18" charset="0"/>
                <a:ea typeface="SimSun" panose="02010600030101010101" pitchFamily="2" charset="-122"/>
              </a:rPr>
              <a:t>ResNet50 has ability to effectively learn and extract features from complex image datasets. </a:t>
            </a:r>
          </a:p>
          <a:p>
            <a:pPr marL="457200">
              <a:buFont typeface="Arial" panose="020B0604020202020204" pitchFamily="34" charset="0"/>
              <a:buChar char="•"/>
            </a:pPr>
            <a:r>
              <a:rPr lang="en-AU" sz="1800">
                <a:effectLst/>
                <a:latin typeface="Times New Roman" panose="02020603050405020304" pitchFamily="18" charset="0"/>
                <a:ea typeface="SimSun" panose="02010600030101010101" pitchFamily="2" charset="-122"/>
              </a:rPr>
              <a:t>By leveraging its deep learning capabilities, ResNet50 is able to identify patterns and textures that are indicative of specific diseases. </a:t>
            </a:r>
          </a:p>
          <a:p>
            <a:pPr marL="457200">
              <a:buFont typeface="Arial" panose="020B0604020202020204" pitchFamily="34" charset="0"/>
              <a:buChar char="•"/>
            </a:pPr>
            <a:r>
              <a:rPr lang="en-AU" sz="1800">
                <a:effectLst/>
                <a:latin typeface="Times New Roman" panose="02020603050405020304" pitchFamily="18" charset="0"/>
                <a:ea typeface="SimSun" panose="02010600030101010101" pitchFamily="2" charset="-122"/>
              </a:rPr>
              <a:t>Hence it is good for plant disease detection</a:t>
            </a:r>
            <a:endParaRPr lang="en-IN"/>
          </a:p>
        </p:txBody>
      </p:sp>
    </p:spTree>
    <p:extLst>
      <p:ext uri="{BB962C8B-B14F-4D97-AF65-F5344CB8AC3E}">
        <p14:creationId xmlns:p14="http://schemas.microsoft.com/office/powerpoint/2010/main" val="163449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p:txBody>
      </p:sp>
      <p:sp>
        <p:nvSpPr>
          <p:cNvPr id="3660" name="Google Shape;3660;p48"/>
          <p:cNvSpPr/>
          <p:nvPr/>
        </p:nvSpPr>
        <p:spPr>
          <a:xfrm>
            <a:off x="3085171" y="2783075"/>
            <a:ext cx="2735766" cy="74355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YOU</a:t>
            </a:r>
            <a:endParaRPr b="0" i="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38"/>
        <p:cNvGrpSpPr/>
        <p:nvPr/>
      </p:nvGrpSpPr>
      <p:grpSpPr>
        <a:xfrm>
          <a:off x="0" y="0"/>
          <a:ext cx="0" cy="0"/>
          <a:chOff x="0" y="0"/>
          <a:chExt cx="0" cy="0"/>
        </a:xfrm>
      </p:grpSpPr>
      <p:sp>
        <p:nvSpPr>
          <p:cNvPr id="3" name="Rectangle 2">
            <a:extLst>
              <a:ext uri="{FF2B5EF4-FFF2-40B4-BE49-F238E27FC236}">
                <a16:creationId xmlns:a16="http://schemas.microsoft.com/office/drawing/2014/main" id="{6A3A9700-36D1-713E-4B77-98844A17F209}"/>
              </a:ext>
            </a:extLst>
          </p:cNvPr>
          <p:cNvSpPr/>
          <p:nvPr/>
        </p:nvSpPr>
        <p:spPr>
          <a:xfrm>
            <a:off x="4812565" y="1281576"/>
            <a:ext cx="4225428" cy="3748706"/>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Google Shape;3639;p46"/>
          <p:cNvSpPr/>
          <p:nvPr/>
        </p:nvSpPr>
        <p:spPr>
          <a:xfrm>
            <a:off x="291400" y="516900"/>
            <a:ext cx="2354400" cy="4109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txBox="1">
            <a:spLocks noGrp="1"/>
          </p:cNvSpPr>
          <p:nvPr>
            <p:ph type="subTitle" idx="1"/>
          </p:nvPr>
        </p:nvSpPr>
        <p:spPr>
          <a:xfrm>
            <a:off x="4813142" y="1298667"/>
            <a:ext cx="4129634" cy="2884901"/>
          </a:xfrm>
          <a:prstGeom prst="rect">
            <a:avLst/>
          </a:prstGeom>
        </p:spPr>
        <p:txBody>
          <a:bodyPr spcFirstLastPara="1" wrap="square" lIns="91425" tIns="91425" rIns="91425" bIns="91425" anchor="t" anchorCtr="0">
            <a:noAutofit/>
          </a:bodyPr>
          <a:lstStyle/>
          <a:p>
            <a:pPr marL="285750" indent="-285750" algn="just">
              <a:buClr>
                <a:srgbClr val="FFFFFF"/>
              </a:buClr>
              <a:buFont typeface="Wingdings,Sans-Serif"/>
              <a:buChar char="Ø"/>
            </a:pPr>
            <a:r>
              <a:rPr lang="en" sz="1200"/>
              <a:t>For farmers, agriculture is essential as it is the main source of their income, giving them the ability to grow crops and raise animals for food and other items, which they can then sell to make a living.</a:t>
            </a:r>
            <a:endParaRPr lang="en-US" sz="1200"/>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The major cause of agricultural loss is frequently due to pests and illnesses. Plant diseases may have a big impact on agriculture, reducing overall on production or even causing total crop failure, which is expensive for farmers.</a:t>
            </a:r>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Early disease detection helps to adopt effective control measures, such as the use of pesticides or other control measures, which can help to lessen the disease's detrimental effects on crop production. Early disease detection also helps to reduce crop losses and prevent the disease from spreading to nearby plants.</a:t>
            </a:r>
            <a:endParaRPr lang="en-US" sz="1200"/>
          </a:p>
          <a:p>
            <a:pPr marL="171450" indent="-171450" algn="just">
              <a:buClr>
                <a:srgbClr val="FFFFFF"/>
              </a:buClr>
              <a:buFont typeface="Wingdings,Sans-Serif"/>
              <a:buChar char="Ø"/>
            </a:pPr>
            <a:endParaRPr lang="en" sz="1200"/>
          </a:p>
          <a:p>
            <a:pPr marL="285750" indent="-285750" algn="just">
              <a:buClr>
                <a:srgbClr val="FFFFFF"/>
              </a:buClr>
              <a:buFont typeface="Wingdings,Sans-Serif"/>
              <a:buChar char="Ø"/>
            </a:pPr>
            <a:endParaRPr lang="en" sz="1200"/>
          </a:p>
          <a:p>
            <a:pPr marL="0" indent="0" algn="just">
              <a:buSzPts val="1100"/>
            </a:pPr>
            <a:endParaRPr lang="en" sz="1200"/>
          </a:p>
        </p:txBody>
      </p:sp>
      <p:pic>
        <p:nvPicPr>
          <p:cNvPr id="3641" name="Google Shape;3641;p46"/>
          <p:cNvPicPr preferRelativeResize="0"/>
          <p:nvPr/>
        </p:nvPicPr>
        <p:blipFill rotWithShape="1">
          <a:blip r:embed="rId3">
            <a:alphaModFix/>
          </a:blip>
          <a:srcRect r="32143"/>
          <a:stretch/>
        </p:blipFill>
        <p:spPr>
          <a:xfrm>
            <a:off x="465949" y="910762"/>
            <a:ext cx="3378401" cy="3321976"/>
          </a:xfrm>
          <a:prstGeom prst="rect">
            <a:avLst/>
          </a:prstGeom>
          <a:noFill/>
          <a:ln>
            <a:noFill/>
          </a:ln>
        </p:spPr>
      </p:pic>
      <p:sp>
        <p:nvSpPr>
          <p:cNvPr id="3642" name="Google Shape;3642;p46"/>
          <p:cNvSpPr/>
          <p:nvPr/>
        </p:nvSpPr>
        <p:spPr>
          <a:xfrm>
            <a:off x="3100039" y="516899"/>
            <a:ext cx="6043961" cy="68743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txBox="1">
            <a:spLocks noGrp="1"/>
          </p:cNvSpPr>
          <p:nvPr>
            <p:ph type="title"/>
          </p:nvPr>
        </p:nvSpPr>
        <p:spPr>
          <a:xfrm>
            <a:off x="3943559" y="410781"/>
            <a:ext cx="4410241" cy="8883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28176B-2C92-0AE9-B25D-71741E9808B8}"/>
              </a:ext>
            </a:extLst>
          </p:cNvPr>
          <p:cNvSpPr/>
          <p:nvPr/>
        </p:nvSpPr>
        <p:spPr>
          <a:xfrm>
            <a:off x="7037293" y="124110"/>
            <a:ext cx="2027207"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BD230-C93D-5E5F-8DDB-5DFC1D9280B0}"/>
              </a:ext>
            </a:extLst>
          </p:cNvPr>
          <p:cNvSpPr/>
          <p:nvPr/>
        </p:nvSpPr>
        <p:spPr>
          <a:xfrm>
            <a:off x="150328" y="128551"/>
            <a:ext cx="5348376" cy="4841574"/>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85F6DB-6265-8DD0-5C6E-023E1FDA3905}"/>
              </a:ext>
            </a:extLst>
          </p:cNvPr>
          <p:cNvSpPr/>
          <p:nvPr/>
        </p:nvSpPr>
        <p:spPr>
          <a:xfrm>
            <a:off x="6321175" y="3929036"/>
            <a:ext cx="2674188"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D722FCF-F49E-CA3A-D097-DCE0C0F9E134}"/>
              </a:ext>
            </a:extLst>
          </p:cNvPr>
          <p:cNvSpPr>
            <a:spLocks noGrp="1"/>
          </p:cNvSpPr>
          <p:nvPr>
            <p:ph type="subTitle" idx="1"/>
          </p:nvPr>
        </p:nvSpPr>
        <p:spPr>
          <a:xfrm>
            <a:off x="1537" y="3014"/>
            <a:ext cx="5372211" cy="4665779"/>
          </a:xfrm>
        </p:spPr>
        <p:txBody>
          <a:bodyPr/>
          <a:lstStyle/>
          <a:p>
            <a:pPr marL="114300" indent="0" algn="just"/>
            <a:endParaRPr lang="en-US" sz="1200"/>
          </a:p>
          <a:p>
            <a:pPr algn="just">
              <a:buFont typeface="Wingdings"/>
              <a:buChar char="Ø"/>
            </a:pPr>
            <a:r>
              <a:rPr lang="en-US" sz="1200"/>
              <a:t>It can be quite difficult to manually identify the appropriate characteristics for differentiating between various forms of crop illnesses since there are so many distinct types of plant diseases.</a:t>
            </a:r>
          </a:p>
          <a:p>
            <a:pPr algn="just">
              <a:buFont typeface="Wingdings"/>
              <a:buChar char="Ø"/>
            </a:pPr>
            <a:endParaRPr lang="en-US" sz="1200"/>
          </a:p>
          <a:p>
            <a:pPr algn="just">
              <a:buFont typeface="Wingdings"/>
              <a:buChar char="Ø"/>
            </a:pPr>
            <a:r>
              <a:rPr lang="en-US" sz="1200"/>
              <a:t>A plant disease detection is one of the major aspects of this model. It </a:t>
            </a:r>
            <a:r>
              <a:rPr lang="en-US" sz="1200" dirty="0"/>
              <a:t>uses </a:t>
            </a:r>
            <a:r>
              <a:rPr lang="en-US" sz="1200"/>
              <a:t>image recognition, Machine Learning classification model, CNN model to identify and analyze common plant diseases, enabling farmers to address to the possible problems immediately.</a:t>
            </a:r>
          </a:p>
          <a:p>
            <a:pPr algn="just">
              <a:buFont typeface="Wingdings"/>
              <a:buChar char="Ø"/>
            </a:pPr>
            <a:endParaRPr lang="en-US" sz="1200"/>
          </a:p>
          <a:p>
            <a:pPr algn="just">
              <a:buFont typeface="Wingdings"/>
              <a:buChar char="Ø"/>
            </a:pPr>
            <a:r>
              <a:rPr lang="en-US" sz="1200"/>
              <a:t>The term "image recognition technology" describes a computer or other machine's capacity to recognize and comprehend the contents of an image. This is achieved through the use of machine learning algorithms, which can be trained to recognize patterns and objects within images</a:t>
            </a:r>
            <a:r>
              <a:rPr lang="en-US" sz="1200" dirty="0"/>
              <a:t>.</a:t>
            </a:r>
          </a:p>
          <a:p>
            <a:pPr algn="just">
              <a:buFont typeface="Wingdings"/>
              <a:buChar char="Ø"/>
            </a:pPr>
            <a:endParaRPr lang="en-US" sz="1200" dirty="0"/>
          </a:p>
          <a:p>
            <a:pPr algn="just">
              <a:buFont typeface="Wingdings"/>
              <a:buChar char="Ø"/>
            </a:pPr>
            <a:r>
              <a:rPr lang="en-US" sz="1200" dirty="0"/>
              <a:t>A deep learning model called a CNN (Convolutional Neural Network) image recognition model is ideally suited for picture categorization and object recognition applications. Utilizing a technique known as convolution, CNNs train their models to recognize patterns and features in pictures by examining discrete areas (or "windows") of the image at a time</a:t>
            </a:r>
            <a:r>
              <a:rPr lang="en-US" sz="1200"/>
              <a:t>.</a:t>
            </a:r>
          </a:p>
          <a:p>
            <a:pPr algn="just">
              <a:buFont typeface="Wingdings"/>
              <a:buChar char="Ø"/>
            </a:pPr>
            <a:endParaRPr lang="en-US" sz="1200"/>
          </a:p>
          <a:p>
            <a:pPr algn="just">
              <a:buFont typeface="Wingdings"/>
              <a:buChar char="Ø"/>
            </a:pPr>
            <a:endParaRPr lang="en-US" sz="1200"/>
          </a:p>
          <a:p>
            <a:pPr algn="just">
              <a:buFont typeface="Wingdings"/>
              <a:buChar char="Ø"/>
            </a:pPr>
            <a:endParaRPr lang="en-US"/>
          </a:p>
        </p:txBody>
      </p:sp>
      <p:pic>
        <p:nvPicPr>
          <p:cNvPr id="4" name="Picture 4" descr="A picture containing outdoor, grass, sky, person&#10;&#10;Description automatically generated">
            <a:extLst>
              <a:ext uri="{FF2B5EF4-FFF2-40B4-BE49-F238E27FC236}">
                <a16:creationId xmlns:a16="http://schemas.microsoft.com/office/drawing/2014/main" id="{4CDDFAEF-9209-2BCB-99DE-56AD3773A547}"/>
              </a:ext>
            </a:extLst>
          </p:cNvPr>
          <p:cNvPicPr>
            <a:picLocks noChangeAspect="1"/>
          </p:cNvPicPr>
          <p:nvPr/>
        </p:nvPicPr>
        <p:blipFill>
          <a:blip r:embed="rId2"/>
          <a:stretch>
            <a:fillRect/>
          </a:stretch>
        </p:blipFill>
        <p:spPr>
          <a:xfrm>
            <a:off x="5615795" y="2520563"/>
            <a:ext cx="3303916" cy="2291326"/>
          </a:xfrm>
          <a:prstGeom prst="rect">
            <a:avLst/>
          </a:prstGeom>
        </p:spPr>
      </p:pic>
      <p:pic>
        <p:nvPicPr>
          <p:cNvPr id="8" name="Picture 8">
            <a:extLst>
              <a:ext uri="{FF2B5EF4-FFF2-40B4-BE49-F238E27FC236}">
                <a16:creationId xmlns:a16="http://schemas.microsoft.com/office/drawing/2014/main" id="{775F7485-66D2-F6F7-85B4-E527C5A741CA}"/>
              </a:ext>
            </a:extLst>
          </p:cNvPr>
          <p:cNvPicPr>
            <a:picLocks noChangeAspect="1"/>
          </p:cNvPicPr>
          <p:nvPr/>
        </p:nvPicPr>
        <p:blipFill>
          <a:blip r:embed="rId3"/>
          <a:stretch>
            <a:fillRect/>
          </a:stretch>
        </p:blipFill>
        <p:spPr>
          <a:xfrm>
            <a:off x="6133381" y="348207"/>
            <a:ext cx="2743200" cy="1859161"/>
          </a:xfrm>
          <a:prstGeom prst="rect">
            <a:avLst/>
          </a:prstGeom>
        </p:spPr>
      </p:pic>
    </p:spTree>
    <p:extLst>
      <p:ext uri="{BB962C8B-B14F-4D97-AF65-F5344CB8AC3E}">
        <p14:creationId xmlns:p14="http://schemas.microsoft.com/office/powerpoint/2010/main" val="248650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9" name="Google Shape;3649;p47"/>
          <p:cNvSpPr txBox="1">
            <a:spLocks noGrp="1"/>
          </p:cNvSpPr>
          <p:nvPr>
            <p:ph type="subTitle" idx="1"/>
          </p:nvPr>
        </p:nvSpPr>
        <p:spPr>
          <a:xfrm>
            <a:off x="80143" y="1122850"/>
            <a:ext cx="5905666" cy="2725868"/>
          </a:xfrm>
          <a:prstGeom prst="rect">
            <a:avLst/>
          </a:prstGeom>
        </p:spPr>
        <p:txBody>
          <a:bodyPr spcFirstLastPara="1" wrap="square" lIns="91425" tIns="91425" rIns="91425" bIns="91425" anchor="ctr" anchorCtr="0">
            <a:noAutofit/>
          </a:bodyPr>
          <a:lstStyle/>
          <a:p>
            <a:pPr marL="0" indent="0" algn="just"/>
            <a:endParaRPr lang="en-US"/>
          </a:p>
          <a:p>
            <a:pPr marL="0" indent="0" algn="just"/>
            <a:endParaRPr lang="en-US"/>
          </a:p>
          <a:p>
            <a:pPr marL="0" indent="0" algn="just"/>
            <a:r>
              <a:rPr lang="en-US"/>
              <a:t>A recent report estimates that invasive pests cost countries at least $70 billion annually and that as much as 40% of the world's agricultural crops are lost to pests each year. </a:t>
            </a:r>
          </a:p>
          <a:p>
            <a:pPr marL="0" indent="0" algn="just"/>
            <a:r>
              <a:rPr lang="en-US"/>
              <a:t>Improved monitoring and surveillance systems as well as more eco-friendly and comprehensive pest management techniques are necessary. </a:t>
            </a:r>
          </a:p>
          <a:p>
            <a:pPr marL="0" indent="0" algn="just"/>
            <a:endParaRPr lang="en-US"/>
          </a:p>
          <a:p>
            <a:pPr marL="0" indent="0" algn="just"/>
            <a:r>
              <a:rPr lang="en-US" b="1"/>
              <a:t>Objective :</a:t>
            </a:r>
            <a:r>
              <a:rPr lang="en-US"/>
              <a:t> Develop a </a:t>
            </a:r>
            <a:r>
              <a:rPr lang="en-US" dirty="0"/>
              <a:t>machine learning model </a:t>
            </a:r>
            <a:r>
              <a:rPr lang="en-US"/>
              <a:t>that </a:t>
            </a:r>
            <a:r>
              <a:rPr lang="en-US" dirty="0"/>
              <a:t>detects disease in plants from the plant leaves datasets</a:t>
            </a:r>
            <a:r>
              <a:rPr lang="en-US"/>
              <a:t> to mitigate the impact of pests on agricultural crops, its control and detection.</a:t>
            </a:r>
          </a:p>
          <a:p>
            <a:pPr marL="0" indent="0" algn="just"/>
            <a:endParaRPr lang="en-US"/>
          </a:p>
          <a:p>
            <a:pPr marL="0" indent="0" algn="just"/>
            <a:r>
              <a:rPr lang="en-US"/>
              <a:t>Input : Image input to detect the disease on crops, various API calls to train the datasets.</a:t>
            </a:r>
          </a:p>
          <a:p>
            <a:pPr marL="0" indent="0" algn="just"/>
            <a:endParaRPr lang="en-US"/>
          </a:p>
          <a:p>
            <a:pPr marL="0" indent="0" algn="just"/>
            <a:r>
              <a:rPr lang="en-US"/>
              <a:t>Output: Detection of plant disease</a:t>
            </a:r>
          </a:p>
        </p:txBody>
      </p:sp>
      <p:sp>
        <p:nvSpPr>
          <p:cNvPr id="3651" name="Google Shape;3651;p47"/>
          <p:cNvSpPr/>
          <p:nvPr/>
        </p:nvSpPr>
        <p:spPr>
          <a:xfrm>
            <a:off x="81776" y="133551"/>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543381" y="135957"/>
            <a:ext cx="50904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pic>
        <p:nvPicPr>
          <p:cNvPr id="3" name="Picture 2">
            <a:extLst>
              <a:ext uri="{FF2B5EF4-FFF2-40B4-BE49-F238E27FC236}">
                <a16:creationId xmlns:a16="http://schemas.microsoft.com/office/drawing/2014/main" id="{76065886-D6FB-C263-A8CA-5DE913276F1B}"/>
              </a:ext>
            </a:extLst>
          </p:cNvPr>
          <p:cNvPicPr>
            <a:picLocks noChangeAspect="1"/>
          </p:cNvPicPr>
          <p:nvPr/>
        </p:nvPicPr>
        <p:blipFill>
          <a:blip r:embed="rId3"/>
          <a:stretch>
            <a:fillRect/>
          </a:stretch>
        </p:blipFill>
        <p:spPr>
          <a:xfrm>
            <a:off x="6039363" y="810019"/>
            <a:ext cx="2876627" cy="797138"/>
          </a:xfrm>
          <a:prstGeom prst="rect">
            <a:avLst/>
          </a:prstGeom>
        </p:spPr>
      </p:pic>
      <p:pic>
        <p:nvPicPr>
          <p:cNvPr id="2" name="Picture 3" descr="Graphical user interface, text, application&#10;&#10;Description automatically generated">
            <a:extLst>
              <a:ext uri="{FF2B5EF4-FFF2-40B4-BE49-F238E27FC236}">
                <a16:creationId xmlns:a16="http://schemas.microsoft.com/office/drawing/2014/main" id="{933E4638-8F40-85B2-9507-8ED35D589053}"/>
              </a:ext>
            </a:extLst>
          </p:cNvPr>
          <p:cNvPicPr>
            <a:picLocks noChangeAspect="1"/>
          </p:cNvPicPr>
          <p:nvPr/>
        </p:nvPicPr>
        <p:blipFill>
          <a:blip r:embed="rId4"/>
          <a:stretch>
            <a:fillRect/>
          </a:stretch>
        </p:blipFill>
        <p:spPr>
          <a:xfrm>
            <a:off x="6037964" y="1854341"/>
            <a:ext cx="2882752" cy="756992"/>
          </a:xfrm>
          <a:prstGeom prst="rect">
            <a:avLst/>
          </a:prstGeom>
        </p:spPr>
      </p:pic>
      <p:pic>
        <p:nvPicPr>
          <p:cNvPr id="4" name="Picture 4" descr="Logo, company name&#10;&#10;Description automatically generated">
            <a:extLst>
              <a:ext uri="{FF2B5EF4-FFF2-40B4-BE49-F238E27FC236}">
                <a16:creationId xmlns:a16="http://schemas.microsoft.com/office/drawing/2014/main" id="{CEE9A0E7-3197-D75D-368B-5C18E6F62465}"/>
              </a:ext>
            </a:extLst>
          </p:cNvPr>
          <p:cNvPicPr>
            <a:picLocks noChangeAspect="1"/>
          </p:cNvPicPr>
          <p:nvPr/>
        </p:nvPicPr>
        <p:blipFill>
          <a:blip r:embed="rId5"/>
          <a:stretch>
            <a:fillRect/>
          </a:stretch>
        </p:blipFill>
        <p:spPr>
          <a:xfrm>
            <a:off x="6064545" y="2967509"/>
            <a:ext cx="2882752" cy="1840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sp>
        <p:nvSpPr>
          <p:cNvPr id="4392" name="Google Shape;4392;p61"/>
          <p:cNvSpPr txBox="1">
            <a:spLocks noGrp="1"/>
          </p:cNvSpPr>
          <p:nvPr>
            <p:ph type="title"/>
          </p:nvPr>
        </p:nvSpPr>
        <p:spPr>
          <a:xfrm>
            <a:off x="713250" y="45943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graphicFrame>
        <p:nvGraphicFramePr>
          <p:cNvPr id="2" name="Table 1">
            <a:extLst>
              <a:ext uri="{FF2B5EF4-FFF2-40B4-BE49-F238E27FC236}">
                <a16:creationId xmlns:a16="http://schemas.microsoft.com/office/drawing/2014/main" id="{3E7AD3DE-F4A9-59BA-0B2C-C35D450D9508}"/>
              </a:ext>
            </a:extLst>
          </p:cNvPr>
          <p:cNvGraphicFramePr>
            <a:graphicFrameLocks noGrp="1"/>
          </p:cNvGraphicFramePr>
          <p:nvPr>
            <p:extLst>
              <p:ext uri="{D42A27DB-BD31-4B8C-83A1-F6EECF244321}">
                <p14:modId xmlns:p14="http://schemas.microsoft.com/office/powerpoint/2010/main" val="3676693772"/>
              </p:ext>
            </p:extLst>
          </p:nvPr>
        </p:nvGraphicFramePr>
        <p:xfrm>
          <a:off x="297180" y="4953000"/>
          <a:ext cx="8717280" cy="304800"/>
        </p:xfrm>
        <a:graphic>
          <a:graphicData uri="http://schemas.openxmlformats.org/drawingml/2006/table">
            <a:tbl>
              <a:tblPr/>
              <a:tblGrid>
                <a:gridCol w="8717280">
                  <a:extLst>
                    <a:ext uri="{9D8B030D-6E8A-4147-A177-3AD203B41FA5}">
                      <a16:colId xmlns:a16="http://schemas.microsoft.com/office/drawing/2014/main" val="4209679204"/>
                    </a:ext>
                  </a:extLst>
                </a:gridCol>
              </a:tblGrid>
              <a:tr h="0">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chemeClr val="bg1"/>
                      </a:solidFill>
                      <a:prstDash val="solid"/>
                    </a:lnT>
                    <a:lnB w="12700" cap="flat" cmpd="sng" algn="ctr">
                      <a:noFill/>
                      <a:prstDash val="solid"/>
                      <a:round/>
                      <a:headEnd type="none" w="med" len="med"/>
                      <a:tailEnd type="none" w="med" len="med"/>
                    </a:lnB>
                  </a:tcPr>
                </a:tc>
                <a:extLst>
                  <a:ext uri="{0D108BD9-81ED-4DB2-BD59-A6C34878D82A}">
                    <a16:rowId xmlns:a16="http://schemas.microsoft.com/office/drawing/2014/main" val="2497549095"/>
                  </a:ext>
                </a:extLst>
              </a:tr>
            </a:tbl>
          </a:graphicData>
        </a:graphic>
      </p:graphicFrame>
      <p:sp>
        <p:nvSpPr>
          <p:cNvPr id="6" name="TextBox 5">
            <a:extLst>
              <a:ext uri="{FF2B5EF4-FFF2-40B4-BE49-F238E27FC236}">
                <a16:creationId xmlns:a16="http://schemas.microsoft.com/office/drawing/2014/main" id="{5D94C3E4-2C73-7909-13CA-4A0F8554E29B}"/>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3" name="Table 2">
            <a:extLst>
              <a:ext uri="{FF2B5EF4-FFF2-40B4-BE49-F238E27FC236}">
                <a16:creationId xmlns:a16="http://schemas.microsoft.com/office/drawing/2014/main" id="{B04F4D53-05BA-437C-A38F-CC98FC868EF1}"/>
              </a:ext>
            </a:extLst>
          </p:cNvPr>
          <p:cNvGraphicFramePr>
            <a:graphicFrameLocks noGrp="1"/>
          </p:cNvGraphicFramePr>
          <p:nvPr>
            <p:extLst>
              <p:ext uri="{D42A27DB-BD31-4B8C-83A1-F6EECF244321}">
                <p14:modId xmlns:p14="http://schemas.microsoft.com/office/powerpoint/2010/main" val="2939226447"/>
              </p:ext>
            </p:extLst>
          </p:nvPr>
        </p:nvGraphicFramePr>
        <p:xfrm>
          <a:off x="1100137" y="1199613"/>
          <a:ext cx="7158037" cy="3454625"/>
        </p:xfrm>
        <a:graphic>
          <a:graphicData uri="http://schemas.openxmlformats.org/drawingml/2006/table">
            <a:tbl>
              <a:tblPr/>
              <a:tblGrid>
                <a:gridCol w="504797">
                  <a:extLst>
                    <a:ext uri="{9D8B030D-6E8A-4147-A177-3AD203B41FA5}">
                      <a16:colId xmlns:a16="http://schemas.microsoft.com/office/drawing/2014/main" val="1485335583"/>
                    </a:ext>
                  </a:extLst>
                </a:gridCol>
                <a:gridCol w="1847560">
                  <a:extLst>
                    <a:ext uri="{9D8B030D-6E8A-4147-A177-3AD203B41FA5}">
                      <a16:colId xmlns:a16="http://schemas.microsoft.com/office/drawing/2014/main" val="951453685"/>
                    </a:ext>
                  </a:extLst>
                </a:gridCol>
                <a:gridCol w="1090365">
                  <a:extLst>
                    <a:ext uri="{9D8B030D-6E8A-4147-A177-3AD203B41FA5}">
                      <a16:colId xmlns:a16="http://schemas.microsoft.com/office/drawing/2014/main" val="2327203051"/>
                    </a:ext>
                  </a:extLst>
                </a:gridCol>
                <a:gridCol w="2049481">
                  <a:extLst>
                    <a:ext uri="{9D8B030D-6E8A-4147-A177-3AD203B41FA5}">
                      <a16:colId xmlns:a16="http://schemas.microsoft.com/office/drawing/2014/main" val="2187536723"/>
                    </a:ext>
                  </a:extLst>
                </a:gridCol>
                <a:gridCol w="1665834">
                  <a:extLst>
                    <a:ext uri="{9D8B030D-6E8A-4147-A177-3AD203B41FA5}">
                      <a16:colId xmlns:a16="http://schemas.microsoft.com/office/drawing/2014/main" val="1386494914"/>
                    </a:ext>
                  </a:extLst>
                </a:gridCol>
              </a:tblGrid>
              <a:tr h="443207">
                <a:tc>
                  <a:txBody>
                    <a:bodyPr/>
                    <a:lstStyle/>
                    <a:p>
                      <a:pP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RefNo.</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Methodology</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Datasets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Performance Measures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Limitation</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9597514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[5]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Fine-tuned CNN, Stochastic Gradient Descent (SGD), VGG16.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The Plant Pathology Dataset 2020</a:t>
                      </a:r>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Recall- 0.85, Accuracy- 0.85, F1-Score- 0.85, Average Score 735,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 (85%)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A software application is needed,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model could not generalize to other forms of plant diseases.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235091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5 Layers CNN, DCNNs, AlexNet and conventional classifiers.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and </a:t>
                      </a:r>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ForestryImages</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Precision- 92.18%, Accuracy- 93.4% and 92.2%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Dataset,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Not able to generalize to different types  leaf symptoms or diseases.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5048142"/>
                  </a:ext>
                </a:extLst>
              </a:tr>
              <a:tr h="1171434">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[7]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Efficient De deep learning model, Backbone Network, BiFPN Network, and Class/ Box Prediction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Network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PlantVillage Dataset </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Precision- 88.13%, Recall- 94.06% and F1-score is 90.99%, Accuracy- 74.10%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crop species which are trained are less.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976785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9584BA51-3553-ED7B-66AE-7374CCC8597D}"/>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9F2B7E01-61C7-4BE5-999B-12066030A6E8}"/>
              </a:ext>
            </a:extLst>
          </p:cNvPr>
          <p:cNvGraphicFramePr>
            <a:graphicFrameLocks noGrp="1"/>
          </p:cNvGraphicFramePr>
          <p:nvPr>
            <p:extLst>
              <p:ext uri="{D42A27DB-BD31-4B8C-83A1-F6EECF244321}">
                <p14:modId xmlns:p14="http://schemas.microsoft.com/office/powerpoint/2010/main" val="4094811074"/>
              </p:ext>
            </p:extLst>
          </p:nvPr>
        </p:nvGraphicFramePr>
        <p:xfrm>
          <a:off x="1193006" y="1228725"/>
          <a:ext cx="7143748" cy="3775552"/>
        </p:xfrm>
        <a:graphic>
          <a:graphicData uri="http://schemas.openxmlformats.org/drawingml/2006/table">
            <a:tbl>
              <a:tblPr/>
              <a:tblGrid>
                <a:gridCol w="503790">
                  <a:extLst>
                    <a:ext uri="{9D8B030D-6E8A-4147-A177-3AD203B41FA5}">
                      <a16:colId xmlns:a16="http://schemas.microsoft.com/office/drawing/2014/main" val="3012025017"/>
                    </a:ext>
                  </a:extLst>
                </a:gridCol>
                <a:gridCol w="1843874">
                  <a:extLst>
                    <a:ext uri="{9D8B030D-6E8A-4147-A177-3AD203B41FA5}">
                      <a16:colId xmlns:a16="http://schemas.microsoft.com/office/drawing/2014/main" val="868107354"/>
                    </a:ext>
                  </a:extLst>
                </a:gridCol>
                <a:gridCol w="1088187">
                  <a:extLst>
                    <a:ext uri="{9D8B030D-6E8A-4147-A177-3AD203B41FA5}">
                      <a16:colId xmlns:a16="http://schemas.microsoft.com/office/drawing/2014/main" val="99747371"/>
                    </a:ext>
                  </a:extLst>
                </a:gridCol>
                <a:gridCol w="2045389">
                  <a:extLst>
                    <a:ext uri="{9D8B030D-6E8A-4147-A177-3AD203B41FA5}">
                      <a16:colId xmlns:a16="http://schemas.microsoft.com/office/drawing/2014/main" val="712450277"/>
                    </a:ext>
                  </a:extLst>
                </a:gridCol>
                <a:gridCol w="1662508">
                  <a:extLst>
                    <a:ext uri="{9D8B030D-6E8A-4147-A177-3AD203B41FA5}">
                      <a16:colId xmlns:a16="http://schemas.microsoft.com/office/drawing/2014/main" val="2117927200"/>
                    </a:ext>
                  </a:extLst>
                </a:gridCol>
              </a:tblGrid>
              <a:tr h="771738">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[8]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YOLOv3,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Simple Classifier,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VGGNet,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Transfer Learning with ResNet.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Accuracy- 96%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It does not provide specific details about the type of model used for leaf classification or the dataset it was trained 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7430624"/>
                  </a:ext>
                </a:extLst>
              </a:tr>
              <a:tr h="84352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[9]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Faster R-CNN. (RPN), (ROI) pooling and classifier.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Citru</a:t>
                      </a:r>
                      <a:r>
                        <a:rPr lang="en-GB" sz="900" b="0" i="0" u="sng" strike="noStrike" dirty="0" err="1">
                          <a:solidFill>
                            <a:schemeClr val="bg1"/>
                          </a:solidFill>
                          <a:effectLst/>
                          <a:latin typeface="Times New Roman" panose="02020603050405020304" pitchFamily="18" charset="0"/>
                        </a:rPr>
                        <a:t>s</a:t>
                      </a:r>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leave</a:t>
                      </a:r>
                      <a:r>
                        <a:rPr lang="en-GB"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 prepared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F1-score -(90, 97.9, 93.0), Precision- (93.8, 99.0, 91.0), Recall- (87, 95.8, 94.6), Accuracy- (86.18, 97.2, 94.64) for blackspot, Canker, Huanglogbing, respectively.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Improvement on robustness , reduce the standard deviation.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0316449"/>
                  </a:ext>
                </a:extLst>
              </a:tr>
              <a:tr h="559983">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[10]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convolutional neural network using TensorFlow for deep learning.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u="sng" strike="noStrike">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The Kaggle Fruits 360 Dataset</a:t>
                      </a:r>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93.3%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The SVM scored 89.1%.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Not many diseases are detected in this system.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0977910"/>
                  </a:ext>
                </a:extLst>
              </a:tr>
              <a:tr h="117511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[11]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Two-channel CNN: VGG and ResNet model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Leafdisease</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VGG validation accuracy: 93.33%, loss: 0.2385,  </a:t>
                      </a:r>
                      <a:endParaRPr lang="en-GB" sz="1100" b="0" i="0" dirty="0">
                        <a:solidFill>
                          <a:schemeClr val="bg1"/>
                        </a:solidFill>
                        <a:effectLst/>
                      </a:endParaRPr>
                    </a:p>
                    <a:p>
                      <a:pPr algn="just" rtl="0" fontAlgn="base"/>
                      <a:r>
                        <a:rPr lang="en-GB" sz="900" b="0" i="0" dirty="0" err="1">
                          <a:solidFill>
                            <a:schemeClr val="bg1"/>
                          </a:solidFill>
                          <a:effectLst/>
                          <a:latin typeface="Times New Roman" panose="02020603050405020304" pitchFamily="18" charset="0"/>
                        </a:rPr>
                        <a:t>ResNet</a:t>
                      </a:r>
                      <a:r>
                        <a:rPr lang="en-GB" sz="900" b="0" i="0" dirty="0">
                          <a:solidFill>
                            <a:schemeClr val="bg1"/>
                          </a:solidFill>
                          <a:effectLst/>
                          <a:latin typeface="Times New Roman" panose="02020603050405020304" pitchFamily="18" charset="0"/>
                        </a:rPr>
                        <a:t> validation accuracy: 97.75%,  loss: 0.1276,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Final validation accuracy: 98.33%, loss: 0.07628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Good RGB pixel camera is needed, updating in leaf disease over a period need to be done.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6848892"/>
                  </a:ext>
                </a:extLst>
              </a:tr>
            </a:tbl>
          </a:graphicData>
        </a:graphic>
      </p:graphicFrame>
    </p:spTree>
    <p:extLst>
      <p:ext uri="{BB962C8B-B14F-4D97-AF65-F5344CB8AC3E}">
        <p14:creationId xmlns:p14="http://schemas.microsoft.com/office/powerpoint/2010/main" val="205587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B5A6AD42-895A-E281-9C17-4700B968B98A}"/>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3A626AE0-292B-4B2B-9DD1-CDDCFBCF4236}"/>
              </a:ext>
            </a:extLst>
          </p:cNvPr>
          <p:cNvGraphicFramePr>
            <a:graphicFrameLocks noGrp="1"/>
          </p:cNvGraphicFramePr>
          <p:nvPr>
            <p:extLst>
              <p:ext uri="{D42A27DB-BD31-4B8C-83A1-F6EECF244321}">
                <p14:modId xmlns:p14="http://schemas.microsoft.com/office/powerpoint/2010/main" val="1037952958"/>
              </p:ext>
            </p:extLst>
          </p:nvPr>
        </p:nvGraphicFramePr>
        <p:xfrm>
          <a:off x="1162493" y="1183758"/>
          <a:ext cx="7109638" cy="3806455"/>
        </p:xfrm>
        <a:graphic>
          <a:graphicData uri="http://schemas.openxmlformats.org/drawingml/2006/table">
            <a:tbl>
              <a:tblPr/>
              <a:tblGrid>
                <a:gridCol w="501385">
                  <a:extLst>
                    <a:ext uri="{9D8B030D-6E8A-4147-A177-3AD203B41FA5}">
                      <a16:colId xmlns:a16="http://schemas.microsoft.com/office/drawing/2014/main" val="3072629394"/>
                    </a:ext>
                  </a:extLst>
                </a:gridCol>
                <a:gridCol w="1835069">
                  <a:extLst>
                    <a:ext uri="{9D8B030D-6E8A-4147-A177-3AD203B41FA5}">
                      <a16:colId xmlns:a16="http://schemas.microsoft.com/office/drawing/2014/main" val="2317627148"/>
                    </a:ext>
                  </a:extLst>
                </a:gridCol>
                <a:gridCol w="1082992">
                  <a:extLst>
                    <a:ext uri="{9D8B030D-6E8A-4147-A177-3AD203B41FA5}">
                      <a16:colId xmlns:a16="http://schemas.microsoft.com/office/drawing/2014/main" val="2931872985"/>
                    </a:ext>
                  </a:extLst>
                </a:gridCol>
                <a:gridCol w="2035623">
                  <a:extLst>
                    <a:ext uri="{9D8B030D-6E8A-4147-A177-3AD203B41FA5}">
                      <a16:colId xmlns:a16="http://schemas.microsoft.com/office/drawing/2014/main" val="4081106661"/>
                    </a:ext>
                  </a:extLst>
                </a:gridCol>
                <a:gridCol w="1654569">
                  <a:extLst>
                    <a:ext uri="{9D8B030D-6E8A-4147-A177-3AD203B41FA5}">
                      <a16:colId xmlns:a16="http://schemas.microsoft.com/office/drawing/2014/main" val="977870708"/>
                    </a:ext>
                  </a:extLst>
                </a:gridCol>
              </a:tblGrid>
              <a:tr h="135843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[12]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 Deep CNN.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98.18%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Training Accuracy: 0.9836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Validation Accuracy: 0.9806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0.9831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Recall: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F1-Score: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to leaves dataset only, fewer categories of just 38 by species.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2789327"/>
                  </a:ext>
                </a:extLst>
              </a:tr>
              <a:tr h="149286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[13]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CNN model with the integration of computer vision (CV).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  </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final accuracy - 93.8% Precision - 0.991, Recall - 0.959,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F-measure- 0.975.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Available Databases and Size Issue, Issues with Available Feature Extraction Methods, Difficulties in Classification Module, limitations of available systems.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5851181"/>
                  </a:ext>
                </a:extLst>
              </a:tr>
              <a:tr h="955151">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[14]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CNN and SVM model.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Rice leaf disease Dataset</a:t>
                      </a:r>
                      <a:r>
                        <a:rPr lang="en-GB" sz="900" b="0" i="0">
                          <a:solidFill>
                            <a:schemeClr val="bg1"/>
                          </a:solidFill>
                          <a:effectLst/>
                          <a:latin typeface="Times New Roman" panose="02020603050405020304" pitchFamily="18" charset="0"/>
                        </a:rPr>
                        <a:t>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accuracy correct recognition rate 96.8%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Small Sample size, Lack of diversity in images, only rely on color features which lead to less accurate </a:t>
                      </a:r>
                      <a:endParaRPr lang="en-US"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2105127"/>
                  </a:ext>
                </a:extLst>
              </a:tr>
            </a:tbl>
          </a:graphicData>
        </a:graphic>
      </p:graphicFrame>
    </p:spTree>
    <p:extLst>
      <p:ext uri="{BB962C8B-B14F-4D97-AF65-F5344CB8AC3E}">
        <p14:creationId xmlns:p14="http://schemas.microsoft.com/office/powerpoint/2010/main" val="882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3" name="Google Shape;3533;p44"/>
          <p:cNvSpPr txBox="1">
            <a:spLocks noGrp="1"/>
          </p:cNvSpPr>
          <p:nvPr>
            <p:ph type="subTitle" idx="1"/>
          </p:nvPr>
        </p:nvSpPr>
        <p:spPr>
          <a:xfrm>
            <a:off x="1295123" y="1186334"/>
            <a:ext cx="6063184" cy="3032649"/>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b="1" dirty="0"/>
              <a:t>Here, we have used Plant Village dataset that is publicly available.</a:t>
            </a:r>
          </a:p>
          <a:p>
            <a:pPr marL="0" indent="0" algn="l">
              <a:buClr>
                <a:srgbClr val="000000"/>
              </a:buClr>
              <a:buSzPts val="1100"/>
              <a:buNone/>
            </a:pPr>
            <a:endParaRPr lang="en-US"/>
          </a:p>
        </p:txBody>
      </p:sp>
      <p:sp>
        <p:nvSpPr>
          <p:cNvPr id="3534" name="Google Shape;3534;p44"/>
          <p:cNvSpPr/>
          <p:nvPr/>
        </p:nvSpPr>
        <p:spPr>
          <a:xfrm>
            <a:off x="3793575" y="4713693"/>
            <a:ext cx="2492159" cy="267704"/>
          </a:xfrm>
          <a:prstGeom prst="rect">
            <a:avLst/>
          </a:prstGeom>
        </p:spPr>
        <p:txBody>
          <a:bodyPr lIns="91440" tIns="45720" rIns="91440" bIns="45720" numCol="1" anchor="t">
            <a:prstTxWarp prst="textPlain">
              <a:avLst/>
            </a:prstTxWarp>
          </a:bodyPr>
          <a:lstStyle/>
          <a:p>
            <a:pPr algn="ctr"/>
            <a:r>
              <a:rPr lang="en-IN" b="1" dirty="0">
                <a:ln w="19050" cap="flat" cmpd="sng">
                  <a:solidFill>
                    <a:schemeClr val="lt1"/>
                  </a:solidFill>
                  <a:prstDash val="solid"/>
                  <a:round/>
                  <a:headEnd type="none" w="sm" len="sm"/>
                  <a:tailEnd type="none" w="sm" len="sm"/>
                </a:ln>
                <a:solidFill>
                  <a:schemeClr val="bg1"/>
                </a:solidFill>
                <a:latin typeface="Chivo"/>
              </a:rPr>
              <a:t>                  DATSETS</a:t>
            </a:r>
            <a:r>
              <a:rPr lang="en-IN" b="1" i="0" dirty="0">
                <a:ln w="19050" cap="flat" cmpd="sng">
                  <a:solidFill>
                    <a:schemeClr val="lt1"/>
                  </a:solidFill>
                  <a:prstDash val="solid"/>
                  <a:round/>
                  <a:headEnd type="none" w="sm" len="sm"/>
                  <a:tailEnd type="none" w="sm" len="sm"/>
                </a:ln>
                <a:solidFill>
                  <a:schemeClr val="bg1"/>
                </a:solidFill>
                <a:latin typeface="Chivo"/>
              </a:rPr>
              <a:t> SOURCE:</a:t>
            </a:r>
            <a:endParaRPr lang="en-US" b="1" i="0" dirty="0">
              <a:ln w="19050" cap="flat" cmpd="sng">
                <a:solidFill>
                  <a:srgbClr val="FFFFFF"/>
                </a:solidFill>
                <a:prstDash val="solid"/>
                <a:round/>
                <a:headEnd type="none" w="sm" len="sm"/>
                <a:tailEnd type="none" w="sm" len="sm"/>
              </a:ln>
              <a:solidFill>
                <a:schemeClr val="bg1"/>
              </a:solidFill>
              <a:latin typeface="Chivo"/>
            </a:endParaRPr>
          </a:p>
        </p:txBody>
      </p:sp>
      <p:sp>
        <p:nvSpPr>
          <p:cNvPr id="3535" name="Google Shape;3535;p44"/>
          <p:cNvSpPr/>
          <p:nvPr/>
        </p:nvSpPr>
        <p:spPr>
          <a:xfrm>
            <a:off x="4404445" y="4655157"/>
            <a:ext cx="4613603" cy="39626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82784" y="4655649"/>
            <a:ext cx="2672375" cy="400110"/>
          </a:xfrm>
          <a:prstGeom prst="rect">
            <a:avLst/>
          </a:prstGeom>
          <a:noFill/>
        </p:spPr>
        <p:txBody>
          <a:bodyPr wrap="square" lIns="91440" tIns="45720" rIns="91440" bIns="45720" anchor="t">
            <a:spAutoFit/>
          </a:bodyPr>
          <a:lstStyle/>
          <a:p>
            <a:r>
              <a:rPr lang="en-IN" sz="1000" dirty="0">
                <a:solidFill>
                  <a:schemeClr val="bg1"/>
                </a:solidFill>
              </a:rPr>
              <a:t>https://github.com/spMohanty/PlantVillage-Dataset/tree/master/raw/color</a:t>
            </a:r>
          </a:p>
        </p:txBody>
      </p:sp>
      <p:graphicFrame>
        <p:nvGraphicFramePr>
          <p:cNvPr id="4" name="Table 3">
            <a:extLst>
              <a:ext uri="{FF2B5EF4-FFF2-40B4-BE49-F238E27FC236}">
                <a16:creationId xmlns:a16="http://schemas.microsoft.com/office/drawing/2014/main" id="{09E7FC47-8594-9ABA-47D6-10A668F7DB99}"/>
              </a:ext>
            </a:extLst>
          </p:cNvPr>
          <p:cNvGraphicFramePr>
            <a:graphicFrameLocks noGrp="1"/>
          </p:cNvGraphicFramePr>
          <p:nvPr>
            <p:extLst>
              <p:ext uri="{D42A27DB-BD31-4B8C-83A1-F6EECF244321}">
                <p14:modId xmlns:p14="http://schemas.microsoft.com/office/powerpoint/2010/main" val="1719834998"/>
              </p:ext>
            </p:extLst>
          </p:nvPr>
        </p:nvGraphicFramePr>
        <p:xfrm>
          <a:off x="1373084" y="1484416"/>
          <a:ext cx="3728006" cy="3108960"/>
        </p:xfrm>
        <a:graphic>
          <a:graphicData uri="http://schemas.openxmlformats.org/drawingml/2006/table">
            <a:tbl>
              <a:tblPr firstRow="1" bandRow="1">
                <a:tableStyleId>{4BC507AD-AE87-4794-AD72-272B8B50E6E5}</a:tableStyleId>
              </a:tblPr>
              <a:tblGrid>
                <a:gridCol w="1666903">
                  <a:extLst>
                    <a:ext uri="{9D8B030D-6E8A-4147-A177-3AD203B41FA5}">
                      <a16:colId xmlns:a16="http://schemas.microsoft.com/office/drawing/2014/main" val="2486719690"/>
                    </a:ext>
                  </a:extLst>
                </a:gridCol>
                <a:gridCol w="2061103">
                  <a:extLst>
                    <a:ext uri="{9D8B030D-6E8A-4147-A177-3AD203B41FA5}">
                      <a16:colId xmlns:a16="http://schemas.microsoft.com/office/drawing/2014/main" val="4116126627"/>
                    </a:ext>
                  </a:extLst>
                </a:gridCol>
              </a:tblGrid>
              <a:tr h="386942">
                <a:tc>
                  <a:txBody>
                    <a:bodyPr/>
                    <a:lstStyle/>
                    <a:p>
                      <a:pPr fontAlgn="t"/>
                      <a:endParaRPr lang="en-GB" b="1" dirty="0">
                        <a:solidFill>
                          <a:schemeClr val="bg1"/>
                        </a:solidFill>
                        <a:effectLst/>
                      </a:endParaRPr>
                    </a:p>
                    <a:p>
                      <a:pPr algn="just" rtl="0" fontAlgn="base"/>
                      <a:r>
                        <a:rPr lang="en-GB" sz="1000" b="1" dirty="0">
                          <a:solidFill>
                            <a:schemeClr val="bg1"/>
                          </a:solidFill>
                          <a:effectLst/>
                        </a:rPr>
                        <a:t>Attribute </a:t>
                      </a:r>
                      <a:endParaRPr lang="en-GB" b="1" i="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b="1" dirty="0">
                          <a:solidFill>
                            <a:schemeClr val="bg1"/>
                          </a:solidFill>
                          <a:effectLst/>
                        </a:rPr>
                        <a:t>Value </a:t>
                      </a:r>
                      <a:endParaRPr lang="en-GB" b="1" i="0" dirty="0">
                        <a:solidFill>
                          <a:schemeClr val="bg1"/>
                        </a:solidFill>
                        <a:effectLst/>
                      </a:endParaRPr>
                    </a:p>
                  </a:txBody>
                  <a:tcPr/>
                </a:tc>
                <a:extLst>
                  <a:ext uri="{0D108BD9-81ED-4DB2-BD59-A6C34878D82A}">
                    <a16:rowId xmlns:a16="http://schemas.microsoft.com/office/drawing/2014/main" val="3876704619"/>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Number of classes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38 (37 diseased, 1 healthy) </a:t>
                      </a:r>
                      <a:endParaRPr lang="en-GB" b="0" i="0" dirty="0">
                        <a:solidFill>
                          <a:schemeClr val="bg1"/>
                        </a:solidFill>
                        <a:effectLst/>
                      </a:endParaRPr>
                    </a:p>
                  </a:txBody>
                  <a:tcPr/>
                </a:tc>
                <a:extLst>
                  <a:ext uri="{0D108BD9-81ED-4DB2-BD59-A6C34878D82A}">
                    <a16:rowId xmlns:a16="http://schemas.microsoft.com/office/drawing/2014/main" val="297282378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Total number of images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54,306 </a:t>
                      </a:r>
                      <a:endParaRPr lang="en-GB" b="0" i="0" dirty="0">
                        <a:solidFill>
                          <a:schemeClr val="bg1"/>
                        </a:solidFill>
                        <a:effectLst/>
                      </a:endParaRPr>
                    </a:p>
                  </a:txBody>
                  <a:tcPr/>
                </a:tc>
                <a:extLst>
                  <a:ext uri="{0D108BD9-81ED-4DB2-BD59-A6C34878D82A}">
                    <a16:rowId xmlns:a16="http://schemas.microsoft.com/office/drawing/2014/main" val="63332720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Minimum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256x256 pixels </a:t>
                      </a:r>
                      <a:endParaRPr lang="en-GB" b="0" i="0" dirty="0">
                        <a:solidFill>
                          <a:schemeClr val="bg1"/>
                        </a:solidFill>
                        <a:effectLst/>
                      </a:endParaRPr>
                    </a:p>
                  </a:txBody>
                  <a:tcPr/>
                </a:tc>
                <a:extLst>
                  <a:ext uri="{0D108BD9-81ED-4DB2-BD59-A6C34878D82A}">
                    <a16:rowId xmlns:a16="http://schemas.microsoft.com/office/drawing/2014/main" val="3884134274"/>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Maximum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1,280x960 pixels </a:t>
                      </a:r>
                      <a:endParaRPr lang="en-GB" b="0" i="0" dirty="0">
                        <a:solidFill>
                          <a:schemeClr val="bg1"/>
                        </a:solidFill>
                        <a:effectLst/>
                      </a:endParaRPr>
                    </a:p>
                  </a:txBody>
                  <a:tcPr/>
                </a:tc>
                <a:extLst>
                  <a:ext uri="{0D108BD9-81ED-4DB2-BD59-A6C34878D82A}">
                    <a16:rowId xmlns:a16="http://schemas.microsoft.com/office/drawing/2014/main" val="3454685780"/>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Image format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JPG </a:t>
                      </a:r>
                      <a:endParaRPr lang="en-GB" b="0" i="0" dirty="0">
                        <a:solidFill>
                          <a:schemeClr val="bg1"/>
                        </a:solidFill>
                        <a:effectLst/>
                      </a:endParaRPr>
                    </a:p>
                  </a:txBody>
                  <a:tcPr/>
                </a:tc>
                <a:extLst>
                  <a:ext uri="{0D108BD9-81ED-4DB2-BD59-A6C34878D82A}">
                    <a16:rowId xmlns:a16="http://schemas.microsoft.com/office/drawing/2014/main" val="1413946941"/>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Source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Publicly available </a:t>
                      </a:r>
                      <a:endParaRPr lang="en-GB" b="0" i="0" dirty="0">
                        <a:solidFill>
                          <a:schemeClr val="bg1"/>
                        </a:solidFill>
                        <a:effectLst/>
                      </a:endParaRPr>
                    </a:p>
                  </a:txBody>
                  <a:tcPr/>
                </a:tc>
                <a:extLst>
                  <a:ext uri="{0D108BD9-81ED-4DB2-BD59-A6C34878D82A}">
                    <a16:rowId xmlns:a16="http://schemas.microsoft.com/office/drawing/2014/main" val="2204623331"/>
                  </a:ext>
                </a:extLst>
              </a:tr>
            </a:tbl>
          </a:graphicData>
        </a:graphic>
      </p:graphicFrame>
    </p:spTree>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27207ed-48f5-44a5-892e-782c3bc864e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9A582365169A46823107584B7D112D" ma:contentTypeVersion="13" ma:contentTypeDescription="Create a new document." ma:contentTypeScope="" ma:versionID="61e8135e658648bc25cd7e8b956a606b">
  <xsd:schema xmlns:xsd="http://www.w3.org/2001/XMLSchema" xmlns:xs="http://www.w3.org/2001/XMLSchema" xmlns:p="http://schemas.microsoft.com/office/2006/metadata/properties" xmlns:ns3="de03b57d-12fe-4dca-acc0-4fc358a7a2fb" xmlns:ns4="c27207ed-48f5-44a5-892e-782c3bc864ec" targetNamespace="http://schemas.microsoft.com/office/2006/metadata/properties" ma:root="true" ma:fieldsID="07dbdc97d081a8d8e463624e45d8f989" ns3:_="" ns4:_="">
    <xsd:import namespace="de03b57d-12fe-4dca-acc0-4fc358a7a2fb"/>
    <xsd:import namespace="c27207ed-48f5-44a5-892e-782c3bc864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3b57d-12fe-4dca-acc0-4fc358a7a2f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7207ed-48f5-44a5-892e-782c3bc864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B3AAE9-432D-4580-8B21-A130EE110923}">
  <ds:schemaRefs>
    <ds:schemaRef ds:uri="http://www.w3.org/XML/1998/namespace"/>
    <ds:schemaRef ds:uri="http://purl.org/dc/terms/"/>
    <ds:schemaRef ds:uri="c27207ed-48f5-44a5-892e-782c3bc864ec"/>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e03b57d-12fe-4dca-acc0-4fc358a7a2fb"/>
    <ds:schemaRef ds:uri="http://schemas.microsoft.com/office/2006/metadata/properties"/>
  </ds:schemaRefs>
</ds:datastoreItem>
</file>

<file path=customXml/itemProps2.xml><?xml version="1.0" encoding="utf-8"?>
<ds:datastoreItem xmlns:ds="http://schemas.openxmlformats.org/officeDocument/2006/customXml" ds:itemID="{52DE7C19-0251-40A5-BC66-6D5C9ECD2748}">
  <ds:schemaRefs>
    <ds:schemaRef ds:uri="http://schemas.microsoft.com/sharepoint/v3/contenttype/forms"/>
  </ds:schemaRefs>
</ds:datastoreItem>
</file>

<file path=customXml/itemProps3.xml><?xml version="1.0" encoding="utf-8"?>
<ds:datastoreItem xmlns:ds="http://schemas.openxmlformats.org/officeDocument/2006/customXml" ds:itemID="{10DB9281-ADC5-4074-B403-6838BB941E5E}">
  <ds:schemaRefs>
    <ds:schemaRef ds:uri="c27207ed-48f5-44a5-892e-782c3bc864ec"/>
    <ds:schemaRef ds:uri="de03b57d-12fe-4dca-acc0-4fc358a7a2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TotalTime>
  <Words>2427</Words>
  <Application>Microsoft Office PowerPoint</Application>
  <PresentationFormat>On-screen Show (16:9)</PresentationFormat>
  <Paragraphs>481</Paragraphs>
  <Slides>28</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Courier New</vt:lpstr>
      <vt:lpstr>Catamaran</vt:lpstr>
      <vt:lpstr>Söhne</vt:lpstr>
      <vt:lpstr>Arial</vt:lpstr>
      <vt:lpstr>Chivo Black</vt:lpstr>
      <vt:lpstr>Wingdings,Sans-Serif</vt:lpstr>
      <vt:lpstr>Wingdings</vt:lpstr>
      <vt:lpstr>Encode Sans;900</vt:lpstr>
      <vt:lpstr>SimSun</vt:lpstr>
      <vt:lpstr>Encode Sans Black</vt:lpstr>
      <vt:lpstr>Nunito</vt:lpstr>
      <vt:lpstr>Chivo</vt:lpstr>
      <vt:lpstr>Segoe UI</vt:lpstr>
      <vt:lpstr>Times New Roman</vt:lpstr>
      <vt:lpstr>Agriculture Tech Pitch Deck by Slidesgo</vt:lpstr>
      <vt:lpstr>AgriEasy</vt:lpstr>
      <vt:lpstr>LITERATURE SURVEY</vt:lpstr>
      <vt:lpstr>INTRODUCTION</vt:lpstr>
      <vt:lpstr>PowerPoint Presentation</vt:lpstr>
      <vt:lpstr>PROBLEM STATEMENT</vt:lpstr>
      <vt:lpstr>LITERATURE REVIEW</vt:lpstr>
      <vt:lpstr>LITERATURE SURVEY</vt:lpstr>
      <vt:lpstr>LITERATURE SURVEY</vt:lpstr>
      <vt:lpstr>DATASET USED</vt:lpstr>
      <vt:lpstr>DATASET USED</vt:lpstr>
      <vt:lpstr>DATASET USED</vt:lpstr>
      <vt:lpstr>DATASET USED </vt:lpstr>
      <vt:lpstr>DATASET USED</vt:lpstr>
      <vt:lpstr>PERFORMANCE MEASURE</vt:lpstr>
      <vt:lpstr>Table for summary of measures</vt:lpstr>
      <vt:lpstr>Proposed Methodology</vt:lpstr>
      <vt:lpstr>Proposed Methodology</vt:lpstr>
      <vt:lpstr>Proposed Methodology</vt:lpstr>
      <vt:lpstr>Continue...</vt:lpstr>
      <vt:lpstr>Methodology Used</vt:lpstr>
      <vt:lpstr>Resnet Architecture</vt:lpstr>
      <vt:lpstr>Architecture</vt:lpstr>
      <vt:lpstr>Calculations in resnet</vt:lpstr>
      <vt:lpstr>Renet-50 – Final Model(Transfer Learning)</vt:lpstr>
      <vt:lpstr>Results</vt:lpstr>
      <vt:lpstr>Results</vt:lpstr>
      <vt:lpstr>Conclusion</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AgriEasy</dc:title>
  <dc:creator>Bisuraj Sharma</dc:creator>
  <cp:lastModifiedBy>SUMIT KUMAR MANDAL</cp:lastModifiedBy>
  <cp:revision>8</cp:revision>
  <dcterms:modified xsi:type="dcterms:W3CDTF">2023-04-07T13:03:52Z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0x010100C39A582365169A46823107584B7D112D</vt:lpwstr>
  </property>
</Properties>
</file>